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Century Schoolbook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enturySchoolbook-bold.fntdata"/><Relationship Id="rId10" Type="http://schemas.openxmlformats.org/officeDocument/2006/relationships/slide" Target="slides/slide5.xml"/><Relationship Id="rId32" Type="http://schemas.openxmlformats.org/officeDocument/2006/relationships/font" Target="fonts/CenturySchoolbook-regular.fntdata"/><Relationship Id="rId13" Type="http://schemas.openxmlformats.org/officeDocument/2006/relationships/slide" Target="slides/slide8.xml"/><Relationship Id="rId35" Type="http://schemas.openxmlformats.org/officeDocument/2006/relationships/font" Target="fonts/CenturySchoolbook-boldItalic.fntdata"/><Relationship Id="rId12" Type="http://schemas.openxmlformats.org/officeDocument/2006/relationships/slide" Target="slides/slide7.xml"/><Relationship Id="rId34" Type="http://schemas.openxmlformats.org/officeDocument/2006/relationships/font" Target="fonts/CenturySchoolbook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8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8" name="Google Shape;78;p11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/>
              <a:t>Linear Filters</a:t>
            </a:r>
            <a:endParaRPr/>
          </a:p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>
            <p:ph type="title"/>
          </p:nvPr>
        </p:nvSpPr>
        <p:spPr>
          <a:xfrm>
            <a:off x="889000" y="365760"/>
            <a:ext cx="10065512" cy="926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Low Pass Filter</a:t>
            </a:r>
            <a:endParaRPr/>
          </a:p>
        </p:txBody>
      </p:sp>
      <p:sp>
        <p:nvSpPr>
          <p:cNvPr id="228" name="Google Shape;228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9" name="Google Shape;229;p24"/>
          <p:cNvCxnSpPr/>
          <p:nvPr/>
        </p:nvCxnSpPr>
        <p:spPr>
          <a:xfrm rot="10800000">
            <a:off x="3016832" y="1439703"/>
            <a:ext cx="0" cy="2859314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0" name="Google Shape;230;p24"/>
          <p:cNvCxnSpPr/>
          <p:nvPr/>
        </p:nvCxnSpPr>
        <p:spPr>
          <a:xfrm>
            <a:off x="1079175" y="4299017"/>
            <a:ext cx="3875315" cy="0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1" name="Google Shape;231;p24"/>
          <p:cNvSpPr txBox="1"/>
          <p:nvPr/>
        </p:nvSpPr>
        <p:spPr>
          <a:xfrm>
            <a:off x="3971616" y="4257018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2035540" y="1320025"/>
            <a:ext cx="8547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k[t]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5143335" y="2873154"/>
            <a:ext cx="957943" cy="32104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5399978" y="2326165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35" name="Google Shape;235;p24"/>
          <p:cNvCxnSpPr/>
          <p:nvPr/>
        </p:nvCxnSpPr>
        <p:spPr>
          <a:xfrm rot="10800000">
            <a:off x="6524401" y="1466744"/>
            <a:ext cx="0" cy="2859314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6" name="Google Shape;236;p24"/>
          <p:cNvCxnSpPr/>
          <p:nvPr/>
        </p:nvCxnSpPr>
        <p:spPr>
          <a:xfrm>
            <a:off x="6524401" y="4309969"/>
            <a:ext cx="3875315" cy="0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7" name="Google Shape;237;p24"/>
          <p:cNvSpPr txBox="1"/>
          <p:nvPr/>
        </p:nvSpPr>
        <p:spPr>
          <a:xfrm>
            <a:off x="9402729" y="4257017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638363" y="1474493"/>
            <a:ext cx="8963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K[f]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6536547" y="2030638"/>
            <a:ext cx="3541485" cy="2259390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6529291" y="2030638"/>
            <a:ext cx="2438170" cy="2295676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6536550" y="2037897"/>
            <a:ext cx="1296267" cy="2295676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2685450" y="1935047"/>
            <a:ext cx="649705" cy="2358189"/>
          </a:xfrm>
          <a:custGeom>
            <a:rect b="b" l="l" r="r" t="t"/>
            <a:pathLst>
              <a:path extrusionOk="0" h="2358189" w="649705">
                <a:moveTo>
                  <a:pt x="0" y="2343752"/>
                </a:moveTo>
                <a:lnTo>
                  <a:pt x="19251" y="0"/>
                </a:lnTo>
                <a:lnTo>
                  <a:pt x="649705" y="4813"/>
                </a:lnTo>
                <a:cubicBezTo>
                  <a:pt x="646497" y="789272"/>
                  <a:pt x="643288" y="1573730"/>
                  <a:pt x="640080" y="2358189"/>
                </a:cubicBezTo>
              </a:path>
            </a:pathLst>
          </a:cu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2271563" y="2460970"/>
            <a:ext cx="1443790" cy="1838649"/>
          </a:xfrm>
          <a:custGeom>
            <a:rect b="b" l="l" r="r" t="t"/>
            <a:pathLst>
              <a:path extrusionOk="0" h="2358189" w="649705">
                <a:moveTo>
                  <a:pt x="0" y="2343752"/>
                </a:moveTo>
                <a:lnTo>
                  <a:pt x="19251" y="0"/>
                </a:lnTo>
                <a:lnTo>
                  <a:pt x="649705" y="4813"/>
                </a:lnTo>
                <a:cubicBezTo>
                  <a:pt x="646497" y="789272"/>
                  <a:pt x="643288" y="1573730"/>
                  <a:pt x="640080" y="2358189"/>
                </a:cubicBez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1750893" y="3263333"/>
            <a:ext cx="2402192" cy="1070240"/>
          </a:xfrm>
          <a:custGeom>
            <a:rect b="b" l="l" r="r" t="t"/>
            <a:pathLst>
              <a:path extrusionOk="0" h="2358189" w="649705">
                <a:moveTo>
                  <a:pt x="0" y="2343752"/>
                </a:moveTo>
                <a:lnTo>
                  <a:pt x="19251" y="0"/>
                </a:lnTo>
                <a:lnTo>
                  <a:pt x="649705" y="4813"/>
                </a:lnTo>
                <a:cubicBezTo>
                  <a:pt x="646497" y="789272"/>
                  <a:pt x="643288" y="1573730"/>
                  <a:pt x="640080" y="2358189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245" name="Google Shape;245;p24"/>
          <p:cNvGrpSpPr/>
          <p:nvPr/>
        </p:nvGrpSpPr>
        <p:grpSpPr>
          <a:xfrm>
            <a:off x="6006966" y="4531604"/>
            <a:ext cx="4758891" cy="1985419"/>
            <a:chOff x="6006966" y="4531604"/>
            <a:chExt cx="4758891" cy="1985419"/>
          </a:xfrm>
        </p:grpSpPr>
        <p:grpSp>
          <p:nvGrpSpPr>
            <p:cNvPr id="246" name="Google Shape;246;p24"/>
            <p:cNvGrpSpPr/>
            <p:nvPr/>
          </p:nvGrpSpPr>
          <p:grpSpPr>
            <a:xfrm>
              <a:off x="6574856" y="4531604"/>
              <a:ext cx="4191001" cy="1984804"/>
              <a:chOff x="1182303" y="3092920"/>
              <a:chExt cx="2276375" cy="2069429"/>
            </a:xfrm>
          </p:grpSpPr>
          <p:cxnSp>
            <p:nvCxnSpPr>
              <p:cNvPr id="247" name="Google Shape;247;p24"/>
              <p:cNvCxnSpPr/>
              <p:nvPr/>
            </p:nvCxnSpPr>
            <p:spPr>
              <a:xfrm>
                <a:off x="1182303" y="5162349"/>
                <a:ext cx="2276375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248" name="Google Shape;248;p24"/>
              <p:cNvCxnSpPr/>
              <p:nvPr/>
            </p:nvCxnSpPr>
            <p:spPr>
              <a:xfrm rot="10800000">
                <a:off x="1182303" y="3092920"/>
                <a:ext cx="0" cy="205499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  <p:sp>
          <p:nvSpPr>
            <p:cNvPr id="249" name="Google Shape;249;p24"/>
            <p:cNvSpPr txBox="1"/>
            <p:nvPr/>
          </p:nvSpPr>
          <p:spPr>
            <a:xfrm>
              <a:off x="6006966" y="5062410"/>
              <a:ext cx="10785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A(f)</a:t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6595710" y="4677878"/>
              <a:ext cx="3948765" cy="1839145"/>
            </a:xfrm>
            <a:custGeom>
              <a:rect b="b" l="l" r="r" t="t"/>
              <a:pathLst>
                <a:path extrusionOk="0" h="1767511" w="2006867">
                  <a:moveTo>
                    <a:pt x="0" y="171"/>
                  </a:moveTo>
                  <a:cubicBezTo>
                    <a:pt x="68580" y="-631"/>
                    <a:pt x="137160" y="-1433"/>
                    <a:pt x="231006" y="67548"/>
                  </a:cubicBezTo>
                  <a:cubicBezTo>
                    <a:pt x="324852" y="136529"/>
                    <a:pt x="442762" y="267272"/>
                    <a:pt x="563078" y="414057"/>
                  </a:cubicBezTo>
                  <a:cubicBezTo>
                    <a:pt x="683394" y="560842"/>
                    <a:pt x="806918" y="766181"/>
                    <a:pt x="952901" y="948259"/>
                  </a:cubicBezTo>
                  <a:cubicBezTo>
                    <a:pt x="1098884" y="1130337"/>
                    <a:pt x="1284171" y="1376584"/>
                    <a:pt x="1438977" y="1506525"/>
                  </a:cubicBezTo>
                  <a:cubicBezTo>
                    <a:pt x="1593783" y="1636466"/>
                    <a:pt x="1787091" y="1684592"/>
                    <a:pt x="1881739" y="1727906"/>
                  </a:cubicBezTo>
                  <a:cubicBezTo>
                    <a:pt x="1976387" y="1771220"/>
                    <a:pt x="1991627" y="1768813"/>
                    <a:pt x="2006867" y="1766407"/>
                  </a:cubicBezTo>
                </a:path>
              </a:pathLst>
            </a:custGeom>
            <a:noFill/>
            <a:ln cap="flat" cmpd="sng" w="38100">
              <a:solidFill>
                <a:srgbClr val="5151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251" name="Google Shape;251;p24"/>
          <p:cNvCxnSpPr/>
          <p:nvPr/>
        </p:nvCxnSpPr>
        <p:spPr>
          <a:xfrm flipH="1">
            <a:off x="10053588" y="1347758"/>
            <a:ext cx="96253" cy="538350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24"/>
          <p:cNvCxnSpPr/>
          <p:nvPr/>
        </p:nvCxnSpPr>
        <p:spPr>
          <a:xfrm flipH="1">
            <a:off x="8964326" y="1347758"/>
            <a:ext cx="96253" cy="538350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24"/>
          <p:cNvCxnSpPr/>
          <p:nvPr/>
        </p:nvCxnSpPr>
        <p:spPr>
          <a:xfrm flipH="1">
            <a:off x="7770806" y="1347758"/>
            <a:ext cx="96253" cy="538350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24"/>
          <p:cNvSpPr txBox="1"/>
          <p:nvPr/>
        </p:nvSpPr>
        <p:spPr>
          <a:xfrm>
            <a:off x="8407667" y="4632158"/>
            <a:ext cx="6936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X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6583680" y="4671133"/>
            <a:ext cx="1179095" cy="1828119"/>
          </a:xfrm>
          <a:custGeom>
            <a:rect b="b" l="l" r="r" t="t"/>
            <a:pathLst>
              <a:path extrusionOk="0" h="1828119" w="1179095">
                <a:moveTo>
                  <a:pt x="0" y="16370"/>
                </a:moveTo>
                <a:cubicBezTo>
                  <a:pt x="84221" y="-5287"/>
                  <a:pt x="168442" y="-26943"/>
                  <a:pt x="250257" y="102998"/>
                </a:cubicBezTo>
                <a:cubicBezTo>
                  <a:pt x="332072" y="232939"/>
                  <a:pt x="407469" y="575437"/>
                  <a:pt x="490888" y="796016"/>
                </a:cubicBezTo>
                <a:cubicBezTo>
                  <a:pt x="574307" y="1016595"/>
                  <a:pt x="669758" y="1264446"/>
                  <a:pt x="750771" y="1426471"/>
                </a:cubicBezTo>
                <a:cubicBezTo>
                  <a:pt x="831784" y="1588496"/>
                  <a:pt x="905577" y="1701593"/>
                  <a:pt x="976964" y="1768168"/>
                </a:cubicBezTo>
                <a:cubicBezTo>
                  <a:pt x="1048351" y="1834743"/>
                  <a:pt x="1113723" y="1830331"/>
                  <a:pt x="1179095" y="182592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6601324" y="4664717"/>
            <a:ext cx="2406771" cy="1828119"/>
          </a:xfrm>
          <a:custGeom>
            <a:rect b="b" l="l" r="r" t="t"/>
            <a:pathLst>
              <a:path extrusionOk="0" h="1828119" w="1179095">
                <a:moveTo>
                  <a:pt x="0" y="16370"/>
                </a:moveTo>
                <a:cubicBezTo>
                  <a:pt x="84221" y="-5287"/>
                  <a:pt x="168442" y="-26943"/>
                  <a:pt x="250257" y="102998"/>
                </a:cubicBezTo>
                <a:cubicBezTo>
                  <a:pt x="332072" y="232939"/>
                  <a:pt x="407469" y="575437"/>
                  <a:pt x="490888" y="796016"/>
                </a:cubicBezTo>
                <a:cubicBezTo>
                  <a:pt x="574307" y="1016595"/>
                  <a:pt x="669758" y="1264446"/>
                  <a:pt x="750771" y="1426471"/>
                </a:cubicBezTo>
                <a:cubicBezTo>
                  <a:pt x="831784" y="1588496"/>
                  <a:pt x="905577" y="1701593"/>
                  <a:pt x="976964" y="1768168"/>
                </a:cubicBezTo>
                <a:cubicBezTo>
                  <a:pt x="1048351" y="1834743"/>
                  <a:pt x="1113723" y="1830331"/>
                  <a:pt x="1179095" y="1825920"/>
                </a:cubicBezTo>
              </a:path>
            </a:pathLst>
          </a:cu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6590090" y="4701480"/>
            <a:ext cx="3404946" cy="1794559"/>
          </a:xfrm>
          <a:custGeom>
            <a:rect b="b" l="l" r="r" t="t"/>
            <a:pathLst>
              <a:path extrusionOk="0" h="1828119" w="1179095">
                <a:moveTo>
                  <a:pt x="0" y="16370"/>
                </a:moveTo>
                <a:cubicBezTo>
                  <a:pt x="84221" y="-5287"/>
                  <a:pt x="168442" y="-26943"/>
                  <a:pt x="250257" y="102998"/>
                </a:cubicBezTo>
                <a:cubicBezTo>
                  <a:pt x="332072" y="232939"/>
                  <a:pt x="407469" y="575437"/>
                  <a:pt x="490888" y="796016"/>
                </a:cubicBezTo>
                <a:cubicBezTo>
                  <a:pt x="574307" y="1016595"/>
                  <a:pt x="669758" y="1264446"/>
                  <a:pt x="750771" y="1426471"/>
                </a:cubicBezTo>
                <a:cubicBezTo>
                  <a:pt x="831784" y="1588496"/>
                  <a:pt x="905577" y="1701593"/>
                  <a:pt x="976964" y="1768168"/>
                </a:cubicBezTo>
                <a:cubicBezTo>
                  <a:pt x="1048351" y="1834743"/>
                  <a:pt x="1113723" y="1830331"/>
                  <a:pt x="1179095" y="1825920"/>
                </a:cubicBezTo>
              </a:path>
            </a:pathLst>
          </a:cu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58" name="Google Shape;258;p24"/>
          <p:cNvCxnSpPr/>
          <p:nvPr/>
        </p:nvCxnSpPr>
        <p:spPr>
          <a:xfrm>
            <a:off x="1694101" y="6440003"/>
            <a:ext cx="31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24"/>
          <p:cNvCxnSpPr/>
          <p:nvPr/>
        </p:nvCxnSpPr>
        <p:spPr>
          <a:xfrm rot="-5400000">
            <a:off x="817801" y="5563703"/>
            <a:ext cx="175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24"/>
          <p:cNvCxnSpPr/>
          <p:nvPr/>
        </p:nvCxnSpPr>
        <p:spPr>
          <a:xfrm>
            <a:off x="2608501" y="6516203"/>
            <a:ext cx="83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24"/>
          <p:cNvCxnSpPr/>
          <p:nvPr/>
        </p:nvCxnSpPr>
        <p:spPr>
          <a:xfrm rot="-5400000">
            <a:off x="1122601" y="5639903"/>
            <a:ext cx="83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24"/>
          <p:cNvSpPr txBox="1"/>
          <p:nvPr/>
        </p:nvSpPr>
        <p:spPr>
          <a:xfrm>
            <a:off x="3659426" y="6405078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803750" y="4634369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a(t)</a:t>
            </a:r>
            <a:endParaRPr b="1"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1678226" y="4677878"/>
            <a:ext cx="3048000" cy="1676400"/>
          </a:xfrm>
          <a:custGeom>
            <a:rect b="b" l="l" r="r" t="t"/>
            <a:pathLst>
              <a:path extrusionOk="0" h="1056" w="1920">
                <a:moveTo>
                  <a:pt x="0" y="752"/>
                </a:moveTo>
                <a:cubicBezTo>
                  <a:pt x="36" y="676"/>
                  <a:pt x="72" y="600"/>
                  <a:pt x="144" y="608"/>
                </a:cubicBezTo>
                <a:cubicBezTo>
                  <a:pt x="216" y="616"/>
                  <a:pt x="360" y="808"/>
                  <a:pt x="432" y="800"/>
                </a:cubicBezTo>
                <a:cubicBezTo>
                  <a:pt x="504" y="792"/>
                  <a:pt x="536" y="648"/>
                  <a:pt x="576" y="560"/>
                </a:cubicBezTo>
                <a:cubicBezTo>
                  <a:pt x="616" y="472"/>
                  <a:pt x="624" y="264"/>
                  <a:pt x="672" y="272"/>
                </a:cubicBezTo>
                <a:cubicBezTo>
                  <a:pt x="720" y="280"/>
                  <a:pt x="808" y="520"/>
                  <a:pt x="864" y="608"/>
                </a:cubicBezTo>
                <a:cubicBezTo>
                  <a:pt x="920" y="696"/>
                  <a:pt x="960" y="824"/>
                  <a:pt x="1008" y="800"/>
                </a:cubicBezTo>
                <a:cubicBezTo>
                  <a:pt x="1056" y="776"/>
                  <a:pt x="1120" y="568"/>
                  <a:pt x="1152" y="464"/>
                </a:cubicBezTo>
                <a:cubicBezTo>
                  <a:pt x="1184" y="360"/>
                  <a:pt x="1168" y="248"/>
                  <a:pt x="1200" y="176"/>
                </a:cubicBezTo>
                <a:cubicBezTo>
                  <a:pt x="1232" y="104"/>
                  <a:pt x="1304" y="0"/>
                  <a:pt x="1344" y="32"/>
                </a:cubicBezTo>
                <a:cubicBezTo>
                  <a:pt x="1384" y="64"/>
                  <a:pt x="1408" y="264"/>
                  <a:pt x="1440" y="368"/>
                </a:cubicBezTo>
                <a:cubicBezTo>
                  <a:pt x="1472" y="472"/>
                  <a:pt x="1488" y="552"/>
                  <a:pt x="1536" y="656"/>
                </a:cubicBezTo>
                <a:cubicBezTo>
                  <a:pt x="1584" y="760"/>
                  <a:pt x="1664" y="928"/>
                  <a:pt x="1728" y="992"/>
                </a:cubicBezTo>
                <a:cubicBezTo>
                  <a:pt x="1792" y="1056"/>
                  <a:pt x="1856" y="1048"/>
                  <a:pt x="1920" y="104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1678226" y="5338278"/>
            <a:ext cx="3124200" cy="660400"/>
          </a:xfrm>
          <a:custGeom>
            <a:rect b="b" l="l" r="r" t="t"/>
            <a:pathLst>
              <a:path extrusionOk="0" h="1056" w="1920">
                <a:moveTo>
                  <a:pt x="0" y="752"/>
                </a:moveTo>
                <a:cubicBezTo>
                  <a:pt x="36" y="676"/>
                  <a:pt x="72" y="600"/>
                  <a:pt x="144" y="608"/>
                </a:cubicBezTo>
                <a:cubicBezTo>
                  <a:pt x="216" y="616"/>
                  <a:pt x="360" y="808"/>
                  <a:pt x="432" y="800"/>
                </a:cubicBezTo>
                <a:cubicBezTo>
                  <a:pt x="504" y="792"/>
                  <a:pt x="536" y="648"/>
                  <a:pt x="576" y="560"/>
                </a:cubicBezTo>
                <a:cubicBezTo>
                  <a:pt x="616" y="472"/>
                  <a:pt x="624" y="264"/>
                  <a:pt x="672" y="272"/>
                </a:cubicBezTo>
                <a:cubicBezTo>
                  <a:pt x="720" y="280"/>
                  <a:pt x="808" y="520"/>
                  <a:pt x="864" y="608"/>
                </a:cubicBezTo>
                <a:cubicBezTo>
                  <a:pt x="920" y="696"/>
                  <a:pt x="960" y="824"/>
                  <a:pt x="1008" y="800"/>
                </a:cubicBezTo>
                <a:cubicBezTo>
                  <a:pt x="1056" y="776"/>
                  <a:pt x="1120" y="568"/>
                  <a:pt x="1152" y="464"/>
                </a:cubicBezTo>
                <a:cubicBezTo>
                  <a:pt x="1184" y="360"/>
                  <a:pt x="1168" y="248"/>
                  <a:pt x="1200" y="176"/>
                </a:cubicBezTo>
                <a:cubicBezTo>
                  <a:pt x="1232" y="104"/>
                  <a:pt x="1304" y="0"/>
                  <a:pt x="1344" y="32"/>
                </a:cubicBezTo>
                <a:cubicBezTo>
                  <a:pt x="1384" y="64"/>
                  <a:pt x="1408" y="264"/>
                  <a:pt x="1440" y="368"/>
                </a:cubicBezTo>
                <a:cubicBezTo>
                  <a:pt x="1472" y="472"/>
                  <a:pt x="1488" y="552"/>
                  <a:pt x="1536" y="656"/>
                </a:cubicBezTo>
                <a:cubicBezTo>
                  <a:pt x="1584" y="760"/>
                  <a:pt x="1664" y="928"/>
                  <a:pt x="1728" y="992"/>
                </a:cubicBezTo>
                <a:cubicBezTo>
                  <a:pt x="1792" y="1056"/>
                  <a:pt x="1856" y="1048"/>
                  <a:pt x="1920" y="1040"/>
                </a:cubicBezTo>
              </a:path>
            </a:pathLst>
          </a:cu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1678226" y="4957278"/>
            <a:ext cx="3048000" cy="1270000"/>
          </a:xfrm>
          <a:custGeom>
            <a:rect b="b" l="l" r="r" t="t"/>
            <a:pathLst>
              <a:path extrusionOk="0" h="1056" w="1920">
                <a:moveTo>
                  <a:pt x="0" y="752"/>
                </a:moveTo>
                <a:cubicBezTo>
                  <a:pt x="36" y="676"/>
                  <a:pt x="72" y="600"/>
                  <a:pt x="144" y="608"/>
                </a:cubicBezTo>
                <a:cubicBezTo>
                  <a:pt x="216" y="616"/>
                  <a:pt x="360" y="808"/>
                  <a:pt x="432" y="800"/>
                </a:cubicBezTo>
                <a:cubicBezTo>
                  <a:pt x="504" y="792"/>
                  <a:pt x="536" y="648"/>
                  <a:pt x="576" y="560"/>
                </a:cubicBezTo>
                <a:cubicBezTo>
                  <a:pt x="616" y="472"/>
                  <a:pt x="624" y="264"/>
                  <a:pt x="672" y="272"/>
                </a:cubicBezTo>
                <a:cubicBezTo>
                  <a:pt x="720" y="280"/>
                  <a:pt x="808" y="520"/>
                  <a:pt x="864" y="608"/>
                </a:cubicBezTo>
                <a:cubicBezTo>
                  <a:pt x="920" y="696"/>
                  <a:pt x="960" y="824"/>
                  <a:pt x="1008" y="800"/>
                </a:cubicBezTo>
                <a:cubicBezTo>
                  <a:pt x="1056" y="776"/>
                  <a:pt x="1120" y="568"/>
                  <a:pt x="1152" y="464"/>
                </a:cubicBezTo>
                <a:cubicBezTo>
                  <a:pt x="1184" y="360"/>
                  <a:pt x="1168" y="248"/>
                  <a:pt x="1200" y="176"/>
                </a:cubicBezTo>
                <a:cubicBezTo>
                  <a:pt x="1232" y="104"/>
                  <a:pt x="1304" y="0"/>
                  <a:pt x="1344" y="32"/>
                </a:cubicBezTo>
                <a:cubicBezTo>
                  <a:pt x="1384" y="64"/>
                  <a:pt x="1408" y="264"/>
                  <a:pt x="1440" y="368"/>
                </a:cubicBezTo>
                <a:cubicBezTo>
                  <a:pt x="1472" y="472"/>
                  <a:pt x="1488" y="552"/>
                  <a:pt x="1536" y="656"/>
                </a:cubicBezTo>
                <a:cubicBezTo>
                  <a:pt x="1584" y="760"/>
                  <a:pt x="1664" y="928"/>
                  <a:pt x="1728" y="992"/>
                </a:cubicBezTo>
                <a:cubicBezTo>
                  <a:pt x="1792" y="1056"/>
                  <a:pt x="1856" y="1048"/>
                  <a:pt x="1920" y="1040"/>
                </a:cubicBezTo>
              </a:path>
            </a:pathLst>
          </a:cu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1678226" y="5566878"/>
            <a:ext cx="3048000" cy="431800"/>
          </a:xfrm>
          <a:custGeom>
            <a:rect b="b" l="l" r="r" t="t"/>
            <a:pathLst>
              <a:path extrusionOk="0" h="1056" w="1920">
                <a:moveTo>
                  <a:pt x="0" y="752"/>
                </a:moveTo>
                <a:cubicBezTo>
                  <a:pt x="36" y="676"/>
                  <a:pt x="72" y="600"/>
                  <a:pt x="144" y="608"/>
                </a:cubicBezTo>
                <a:cubicBezTo>
                  <a:pt x="216" y="616"/>
                  <a:pt x="360" y="808"/>
                  <a:pt x="432" y="800"/>
                </a:cubicBezTo>
                <a:cubicBezTo>
                  <a:pt x="504" y="792"/>
                  <a:pt x="536" y="648"/>
                  <a:pt x="576" y="560"/>
                </a:cubicBezTo>
                <a:cubicBezTo>
                  <a:pt x="616" y="472"/>
                  <a:pt x="624" y="264"/>
                  <a:pt x="672" y="272"/>
                </a:cubicBezTo>
                <a:cubicBezTo>
                  <a:pt x="720" y="280"/>
                  <a:pt x="808" y="520"/>
                  <a:pt x="864" y="608"/>
                </a:cubicBezTo>
                <a:cubicBezTo>
                  <a:pt x="920" y="696"/>
                  <a:pt x="960" y="824"/>
                  <a:pt x="1008" y="800"/>
                </a:cubicBezTo>
                <a:cubicBezTo>
                  <a:pt x="1056" y="776"/>
                  <a:pt x="1120" y="568"/>
                  <a:pt x="1152" y="464"/>
                </a:cubicBezTo>
                <a:cubicBezTo>
                  <a:pt x="1184" y="360"/>
                  <a:pt x="1168" y="248"/>
                  <a:pt x="1200" y="176"/>
                </a:cubicBezTo>
                <a:cubicBezTo>
                  <a:pt x="1232" y="104"/>
                  <a:pt x="1304" y="0"/>
                  <a:pt x="1344" y="32"/>
                </a:cubicBezTo>
                <a:cubicBezTo>
                  <a:pt x="1384" y="64"/>
                  <a:pt x="1408" y="264"/>
                  <a:pt x="1440" y="368"/>
                </a:cubicBezTo>
                <a:cubicBezTo>
                  <a:pt x="1472" y="472"/>
                  <a:pt x="1488" y="552"/>
                  <a:pt x="1536" y="656"/>
                </a:cubicBezTo>
                <a:cubicBezTo>
                  <a:pt x="1584" y="760"/>
                  <a:pt x="1664" y="928"/>
                  <a:pt x="1728" y="992"/>
                </a:cubicBezTo>
                <a:cubicBezTo>
                  <a:pt x="1792" y="1056"/>
                  <a:pt x="1856" y="1048"/>
                  <a:pt x="1920" y="104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8" name="Google Shape;268;p24"/>
          <p:cNvSpPr/>
          <p:nvPr/>
        </p:nvSpPr>
        <p:spPr>
          <a:xfrm rot="10800000">
            <a:off x="5076305" y="5560711"/>
            <a:ext cx="957943" cy="32104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/>
          <p:nvPr>
            <p:ph type="title"/>
          </p:nvPr>
        </p:nvSpPr>
        <p:spPr>
          <a:xfrm>
            <a:off x="711200" y="365760"/>
            <a:ext cx="10243312" cy="8679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Low Pass Filtering</a:t>
            </a:r>
            <a:endParaRPr/>
          </a:p>
        </p:txBody>
      </p:sp>
      <p:sp>
        <p:nvSpPr>
          <p:cNvPr id="274" name="Google Shape;274;p25"/>
          <p:cNvSpPr txBox="1"/>
          <p:nvPr>
            <p:ph idx="1" type="body"/>
          </p:nvPr>
        </p:nvSpPr>
        <p:spPr>
          <a:xfrm>
            <a:off x="595086" y="1538514"/>
            <a:ext cx="9956800" cy="464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Box filter is known as </a:t>
            </a:r>
            <a:r>
              <a:rPr i="1" lang="en-US" sz="2800"/>
              <a:t>low pass filter</a:t>
            </a:r>
            <a:r>
              <a:rPr lang="en-US" sz="2800"/>
              <a:t>. 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75" name="Google Shape;275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uperbike" id="276" name="Google Shape;2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090" y="2939142"/>
            <a:ext cx="4176713" cy="2813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bike" id="277" name="Google Shape;2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9690" y="2939142"/>
            <a:ext cx="4195763" cy="2825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/>
          <p:nvPr>
            <p:ph type="title"/>
          </p:nvPr>
        </p:nvSpPr>
        <p:spPr>
          <a:xfrm>
            <a:off x="841829" y="365760"/>
            <a:ext cx="10112683" cy="7881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Box Filter</a:t>
            </a:r>
            <a:endParaRPr/>
          </a:p>
        </p:txBody>
      </p:sp>
      <p:sp>
        <p:nvSpPr>
          <p:cNvPr id="284" name="Google Shape;284;p2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26"/>
          <p:cNvSpPr txBox="1"/>
          <p:nvPr>
            <p:ph idx="1" type="body"/>
          </p:nvPr>
        </p:nvSpPr>
        <p:spPr>
          <a:xfrm>
            <a:off x="420914" y="1364344"/>
            <a:ext cx="10533598" cy="481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Effect of increasing the size of the box filter</a:t>
            </a:r>
            <a:endParaRPr sz="2800"/>
          </a:p>
        </p:txBody>
      </p:sp>
      <p:pic>
        <p:nvPicPr>
          <p:cNvPr id="286" name="Google Shape;2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97" y="2960914"/>
            <a:ext cx="10496815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Gaussian Pyramid </a:t>
            </a:r>
            <a:br>
              <a:rPr lang="en-US"/>
            </a:br>
            <a:endParaRPr/>
          </a:p>
        </p:txBody>
      </p:sp>
      <p:sp>
        <p:nvSpPr>
          <p:cNvPr id="292" name="Google Shape;292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aussianfq" id="293" name="Google Shape;293;p27"/>
          <p:cNvPicPr preferRelativeResize="0"/>
          <p:nvPr/>
        </p:nvPicPr>
        <p:blipFill rotWithShape="1">
          <a:blip r:embed="rId3">
            <a:alphaModFix/>
          </a:blip>
          <a:srcRect b="0" l="3843" r="12242" t="1585"/>
          <a:stretch/>
        </p:blipFill>
        <p:spPr>
          <a:xfrm>
            <a:off x="6906841" y="1306285"/>
            <a:ext cx="3298371" cy="5091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ussiansp" id="294" name="Google Shape;294;p27"/>
          <p:cNvPicPr preferRelativeResize="0"/>
          <p:nvPr/>
        </p:nvPicPr>
        <p:blipFill rotWithShape="1">
          <a:blip r:embed="rId4">
            <a:alphaModFix/>
          </a:blip>
          <a:srcRect b="1360" l="3339" r="8466" t="1361"/>
          <a:stretch/>
        </p:blipFill>
        <p:spPr>
          <a:xfrm>
            <a:off x="1567543" y="1306284"/>
            <a:ext cx="3483428" cy="509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/>
          <p:nvPr>
            <p:ph type="title"/>
          </p:nvPr>
        </p:nvSpPr>
        <p:spPr>
          <a:xfrm>
            <a:off x="478971" y="365760"/>
            <a:ext cx="1047554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Gaussian Pyramid  </a:t>
            </a:r>
            <a:br>
              <a:rPr lang="en-US"/>
            </a:br>
            <a:endParaRPr/>
          </a:p>
        </p:txBody>
      </p:sp>
      <p:pic>
        <p:nvPicPr>
          <p:cNvPr id="300" name="Google Shape;300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4" y="1371602"/>
            <a:ext cx="11206061" cy="49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/>
          <p:nvPr>
            <p:ph type="title"/>
          </p:nvPr>
        </p:nvSpPr>
        <p:spPr>
          <a:xfrm>
            <a:off x="889000" y="365760"/>
            <a:ext cx="10065512" cy="926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Box is not the only shape</a:t>
            </a:r>
            <a:endParaRPr/>
          </a:p>
        </p:txBody>
      </p:sp>
      <p:sp>
        <p:nvSpPr>
          <p:cNvPr id="307" name="Google Shape;307;p29"/>
          <p:cNvSpPr txBox="1"/>
          <p:nvPr>
            <p:ph idx="1" type="body"/>
          </p:nvPr>
        </p:nvSpPr>
        <p:spPr>
          <a:xfrm>
            <a:off x="566057" y="1596572"/>
            <a:ext cx="10127343" cy="4583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Gaussian is a better shape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Any thing more smooth is better</a:t>
            </a:r>
            <a:endParaRPr/>
          </a:p>
        </p:txBody>
      </p:sp>
      <p:sp>
        <p:nvSpPr>
          <p:cNvPr id="308" name="Google Shape;308;p2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9" name="Google Shape;309;p29"/>
          <p:cNvCxnSpPr/>
          <p:nvPr/>
        </p:nvCxnSpPr>
        <p:spPr>
          <a:xfrm rot="10800000">
            <a:off x="3069771" y="2940875"/>
            <a:ext cx="0" cy="2859314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0" name="Google Shape;310;p29"/>
          <p:cNvCxnSpPr/>
          <p:nvPr/>
        </p:nvCxnSpPr>
        <p:spPr>
          <a:xfrm>
            <a:off x="1132114" y="5800189"/>
            <a:ext cx="3875315" cy="0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1" name="Google Shape;311;p29"/>
          <p:cNvSpPr txBox="1"/>
          <p:nvPr/>
        </p:nvSpPr>
        <p:spPr>
          <a:xfrm>
            <a:off x="4024555" y="5758190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12" name="Google Shape;312;p29"/>
          <p:cNvGrpSpPr/>
          <p:nvPr/>
        </p:nvGrpSpPr>
        <p:grpSpPr>
          <a:xfrm>
            <a:off x="2696718" y="3462755"/>
            <a:ext cx="728396" cy="4592673"/>
            <a:chOff x="2696718" y="3462755"/>
            <a:chExt cx="728396" cy="4592673"/>
          </a:xfrm>
        </p:grpSpPr>
        <p:sp>
          <p:nvSpPr>
            <p:cNvPr id="313" name="Google Shape;313;p29"/>
            <p:cNvSpPr/>
            <p:nvPr/>
          </p:nvSpPr>
          <p:spPr>
            <a:xfrm>
              <a:off x="2743199" y="3464559"/>
              <a:ext cx="681915" cy="4590869"/>
            </a:xfrm>
            <a:prstGeom prst="arc">
              <a:avLst>
                <a:gd fmla="val 16142259" name="adj1"/>
                <a:gd fmla="val 0" name="adj2"/>
              </a:avLst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 flipH="1">
              <a:off x="2696718" y="3462755"/>
              <a:ext cx="681915" cy="4590869"/>
            </a:xfrm>
            <a:prstGeom prst="arc">
              <a:avLst>
                <a:gd fmla="val 16142259" name="adj1"/>
                <a:gd fmla="val 0" name="adj2"/>
              </a:avLst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315" name="Google Shape;315;p29"/>
          <p:cNvGrpSpPr/>
          <p:nvPr/>
        </p:nvGrpSpPr>
        <p:grpSpPr>
          <a:xfrm>
            <a:off x="2142945" y="3863434"/>
            <a:ext cx="1818493" cy="3873510"/>
            <a:chOff x="2708162" y="3462755"/>
            <a:chExt cx="716952" cy="4592673"/>
          </a:xfrm>
        </p:grpSpPr>
        <p:sp>
          <p:nvSpPr>
            <p:cNvPr id="316" name="Google Shape;316;p29"/>
            <p:cNvSpPr/>
            <p:nvPr/>
          </p:nvSpPr>
          <p:spPr>
            <a:xfrm>
              <a:off x="2743199" y="3464559"/>
              <a:ext cx="681915" cy="4590869"/>
            </a:xfrm>
            <a:prstGeom prst="arc">
              <a:avLst>
                <a:gd fmla="val 16142259" name="adj1"/>
                <a:gd fmla="val 0" name="adj2"/>
              </a:avLst>
            </a:pr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 flipH="1">
              <a:off x="2708162" y="3462755"/>
              <a:ext cx="681915" cy="4590868"/>
            </a:xfrm>
            <a:prstGeom prst="arc">
              <a:avLst>
                <a:gd fmla="val 16142259" name="adj1"/>
                <a:gd fmla="val 0" name="adj2"/>
              </a:avLst>
            </a:prstGeom>
            <a:noFill/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318" name="Google Shape;318;p29"/>
          <p:cNvGrpSpPr/>
          <p:nvPr/>
        </p:nvGrpSpPr>
        <p:grpSpPr>
          <a:xfrm>
            <a:off x="1657769" y="4266943"/>
            <a:ext cx="2803363" cy="3066493"/>
            <a:chOff x="2719127" y="3462755"/>
            <a:chExt cx="705987" cy="4592673"/>
          </a:xfrm>
        </p:grpSpPr>
        <p:sp>
          <p:nvSpPr>
            <p:cNvPr id="319" name="Google Shape;319;p29"/>
            <p:cNvSpPr/>
            <p:nvPr/>
          </p:nvSpPr>
          <p:spPr>
            <a:xfrm>
              <a:off x="2743199" y="3464559"/>
              <a:ext cx="681915" cy="4590869"/>
            </a:xfrm>
            <a:prstGeom prst="arc">
              <a:avLst>
                <a:gd fmla="val 16142259" name="adj1"/>
                <a:gd fmla="val 0" name="adj2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 flipH="1">
              <a:off x="2719127" y="3462755"/>
              <a:ext cx="681915" cy="4590868"/>
            </a:xfrm>
            <a:prstGeom prst="arc">
              <a:avLst>
                <a:gd fmla="val 16142259" name="adj1"/>
                <a:gd fmla="val 0" name="adj2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21" name="Google Shape;321;p29"/>
          <p:cNvSpPr txBox="1"/>
          <p:nvPr/>
        </p:nvSpPr>
        <p:spPr>
          <a:xfrm>
            <a:off x="2088479" y="2821197"/>
            <a:ext cx="8354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x[t]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5196274" y="4374326"/>
            <a:ext cx="957943" cy="32104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3" name="Google Shape;323;p29"/>
          <p:cNvSpPr txBox="1"/>
          <p:nvPr/>
        </p:nvSpPr>
        <p:spPr>
          <a:xfrm>
            <a:off x="5452917" y="3827337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24" name="Google Shape;324;p29"/>
          <p:cNvCxnSpPr/>
          <p:nvPr/>
        </p:nvCxnSpPr>
        <p:spPr>
          <a:xfrm rot="10800000">
            <a:off x="6577340" y="2967916"/>
            <a:ext cx="0" cy="2859314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5" name="Google Shape;325;p29"/>
          <p:cNvCxnSpPr/>
          <p:nvPr/>
        </p:nvCxnSpPr>
        <p:spPr>
          <a:xfrm>
            <a:off x="6577340" y="5811141"/>
            <a:ext cx="3875315" cy="0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6" name="Google Shape;326;p29"/>
          <p:cNvSpPr txBox="1"/>
          <p:nvPr/>
        </p:nvSpPr>
        <p:spPr>
          <a:xfrm>
            <a:off x="9455668" y="5758189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5691302" y="2975665"/>
            <a:ext cx="8627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X[f]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6589486" y="3531810"/>
            <a:ext cx="3541485" cy="2259390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6582230" y="3531810"/>
            <a:ext cx="2438170" cy="2295676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6589489" y="3539069"/>
            <a:ext cx="1296267" cy="2295676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/>
          <p:nvPr>
            <p:ph type="title"/>
          </p:nvPr>
        </p:nvSpPr>
        <p:spPr>
          <a:xfrm>
            <a:off x="508000" y="365760"/>
            <a:ext cx="10446512" cy="853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Hierarchical Filtering</a:t>
            </a:r>
            <a:endParaRPr/>
          </a:p>
        </p:txBody>
      </p:sp>
      <p:sp>
        <p:nvSpPr>
          <p:cNvPr id="336" name="Google Shape;336;p3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30"/>
          <p:cNvSpPr/>
          <p:nvPr/>
        </p:nvSpPr>
        <p:spPr>
          <a:xfrm>
            <a:off x="6302829" y="1828800"/>
            <a:ext cx="3276600" cy="297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5312229" y="2895600"/>
            <a:ext cx="2362200" cy="2209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4245429" y="4038600"/>
            <a:ext cx="1524000" cy="1371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2721429" y="6096000"/>
            <a:ext cx="2286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1" name="Google Shape;341;p30"/>
          <p:cNvSpPr/>
          <p:nvPr/>
        </p:nvSpPr>
        <p:spPr>
          <a:xfrm>
            <a:off x="1502229" y="1828800"/>
            <a:ext cx="1447800" cy="129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42" name="Google Shape;342;p30"/>
          <p:cNvCxnSpPr/>
          <p:nvPr/>
        </p:nvCxnSpPr>
        <p:spPr>
          <a:xfrm>
            <a:off x="2264229" y="1828800"/>
            <a:ext cx="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30"/>
          <p:cNvCxnSpPr/>
          <p:nvPr/>
        </p:nvCxnSpPr>
        <p:spPr>
          <a:xfrm>
            <a:off x="1502229" y="2438400"/>
            <a:ext cx="144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30"/>
          <p:cNvSpPr txBox="1"/>
          <p:nvPr/>
        </p:nvSpPr>
        <p:spPr>
          <a:xfrm>
            <a:off x="1578429" y="1905000"/>
            <a:ext cx="5730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1/4</a:t>
            </a:r>
            <a:endParaRPr/>
          </a:p>
        </p:txBody>
      </p:sp>
      <p:sp>
        <p:nvSpPr>
          <p:cNvPr id="345" name="Google Shape;345;p30"/>
          <p:cNvSpPr txBox="1"/>
          <p:nvPr/>
        </p:nvSpPr>
        <p:spPr>
          <a:xfrm>
            <a:off x="2340429" y="1905000"/>
            <a:ext cx="5730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1/4</a:t>
            </a:r>
            <a:endParaRPr/>
          </a:p>
        </p:txBody>
      </p:sp>
      <p:sp>
        <p:nvSpPr>
          <p:cNvPr id="346" name="Google Shape;346;p30"/>
          <p:cNvSpPr txBox="1"/>
          <p:nvPr/>
        </p:nvSpPr>
        <p:spPr>
          <a:xfrm>
            <a:off x="1578429" y="2514600"/>
            <a:ext cx="5730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1/4</a:t>
            </a:r>
            <a:endParaRPr/>
          </a:p>
        </p:txBody>
      </p:sp>
      <p:sp>
        <p:nvSpPr>
          <p:cNvPr id="347" name="Google Shape;347;p30"/>
          <p:cNvSpPr txBox="1"/>
          <p:nvPr/>
        </p:nvSpPr>
        <p:spPr>
          <a:xfrm>
            <a:off x="2340429" y="2514600"/>
            <a:ext cx="5730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1/4</a:t>
            </a:r>
            <a:endParaRPr/>
          </a:p>
        </p:txBody>
      </p:sp>
      <p:grpSp>
        <p:nvGrpSpPr>
          <p:cNvPr id="348" name="Google Shape;348;p30"/>
          <p:cNvGrpSpPr/>
          <p:nvPr/>
        </p:nvGrpSpPr>
        <p:grpSpPr>
          <a:xfrm rot="-4470721">
            <a:off x="3254829" y="5410200"/>
            <a:ext cx="685800" cy="685800"/>
            <a:chOff x="1536" y="3744"/>
            <a:chExt cx="432" cy="432"/>
          </a:xfrm>
        </p:grpSpPr>
        <p:sp>
          <p:nvSpPr>
            <p:cNvPr id="349" name="Google Shape;349;p30"/>
            <p:cNvSpPr/>
            <p:nvPr/>
          </p:nvSpPr>
          <p:spPr>
            <a:xfrm>
              <a:off x="1536" y="3744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1632" y="384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1728" y="3936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1824" y="4032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920" y="4128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54" name="Google Shape;354;p30"/>
          <p:cNvSpPr txBox="1"/>
          <p:nvPr/>
        </p:nvSpPr>
        <p:spPr>
          <a:xfrm>
            <a:off x="8665029" y="4800600"/>
            <a:ext cx="8418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 x N</a:t>
            </a:r>
            <a:endParaRPr/>
          </a:p>
        </p:txBody>
      </p:sp>
      <p:sp>
        <p:nvSpPr>
          <p:cNvPr id="355" name="Google Shape;355;p30"/>
          <p:cNvSpPr txBox="1"/>
          <p:nvPr/>
        </p:nvSpPr>
        <p:spPr>
          <a:xfrm>
            <a:off x="6302829" y="5105400"/>
            <a:ext cx="12362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N/2 x N/2</a:t>
            </a:r>
            <a:endParaRPr/>
          </a:p>
        </p:txBody>
      </p:sp>
      <p:sp>
        <p:nvSpPr>
          <p:cNvPr id="356" name="Google Shape;356;p30"/>
          <p:cNvSpPr txBox="1"/>
          <p:nvPr/>
        </p:nvSpPr>
        <p:spPr>
          <a:xfrm>
            <a:off x="4397829" y="5410200"/>
            <a:ext cx="12362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N/4 x N/4</a:t>
            </a:r>
            <a:endParaRPr/>
          </a:p>
        </p:txBody>
      </p:sp>
      <p:sp>
        <p:nvSpPr>
          <p:cNvPr id="357" name="Google Shape;357;p30"/>
          <p:cNvSpPr txBox="1"/>
          <p:nvPr/>
        </p:nvSpPr>
        <p:spPr>
          <a:xfrm>
            <a:off x="2663308" y="6324600"/>
            <a:ext cx="7841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 x 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/>
          <p:nvPr>
            <p:ph type="title"/>
          </p:nvPr>
        </p:nvSpPr>
        <p:spPr>
          <a:xfrm>
            <a:off x="711200" y="365760"/>
            <a:ext cx="10243312" cy="95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Issue of Sampling</a:t>
            </a:r>
            <a:endParaRPr/>
          </a:p>
        </p:txBody>
      </p:sp>
      <p:sp>
        <p:nvSpPr>
          <p:cNvPr id="363" name="Google Shape;363;p31"/>
          <p:cNvSpPr txBox="1"/>
          <p:nvPr>
            <p:ph idx="1" type="body"/>
          </p:nvPr>
        </p:nvSpPr>
        <p:spPr>
          <a:xfrm>
            <a:off x="711200" y="1640114"/>
            <a:ext cx="9956800" cy="4688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As an image undergoes low pass filtering, its frequency content decreases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Minimum number of samples required to adequately sample the low pass filtered image is less.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Low pass filtered image can be at a smaller size than the original image. 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364" name="Google Shape;364;p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/>
          <p:nvPr>
            <p:ph type="title"/>
          </p:nvPr>
        </p:nvSpPr>
        <p:spPr>
          <a:xfrm>
            <a:off x="609600" y="365760"/>
            <a:ext cx="10344912" cy="8098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Subsampling</a:t>
            </a:r>
            <a:endParaRPr/>
          </a:p>
        </p:txBody>
      </p:sp>
      <p:pic>
        <p:nvPicPr>
          <p:cNvPr id="370" name="Google Shape;370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9632" l="0" r="0" t="0"/>
          <a:stretch/>
        </p:blipFill>
        <p:spPr>
          <a:xfrm>
            <a:off x="4660438" y="923903"/>
            <a:ext cx="5933807" cy="273602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2" name="Google Shape;372;p32"/>
          <p:cNvPicPr preferRelativeResize="0"/>
          <p:nvPr/>
        </p:nvPicPr>
        <p:blipFill rotWithShape="1">
          <a:blip r:embed="rId3">
            <a:alphaModFix/>
          </a:blip>
          <a:srcRect b="264" l="0" r="0" t="49367"/>
          <a:stretch/>
        </p:blipFill>
        <p:spPr>
          <a:xfrm>
            <a:off x="4660438" y="3996360"/>
            <a:ext cx="5933807" cy="273602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2"/>
          <p:cNvSpPr txBox="1"/>
          <p:nvPr/>
        </p:nvSpPr>
        <p:spPr>
          <a:xfrm>
            <a:off x="670900" y="1274078"/>
            <a:ext cx="4888524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simple subsampling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4" name="Google Shape;374;p32"/>
          <p:cNvSpPr txBox="1"/>
          <p:nvPr/>
        </p:nvSpPr>
        <p:spPr>
          <a:xfrm>
            <a:off x="609600" y="3574872"/>
            <a:ext cx="5905746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pre-filtering and subsampling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 txBox="1"/>
          <p:nvPr>
            <p:ph type="title"/>
          </p:nvPr>
        </p:nvSpPr>
        <p:spPr>
          <a:xfrm>
            <a:off x="410308" y="365760"/>
            <a:ext cx="10544204" cy="8182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Aliasing Artifact </a:t>
            </a:r>
            <a:endParaRPr/>
          </a:p>
        </p:txBody>
      </p:sp>
      <p:sp>
        <p:nvSpPr>
          <p:cNvPr id="380" name="Google Shape;380;p3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tripes" id="382" name="Google Shape;3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631" y="1447800"/>
            <a:ext cx="2438400" cy="2438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ss-stripes" id="383" name="Google Shape;38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9831" y="4495800"/>
            <a:ext cx="1219200" cy="121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4" name="Google Shape;384;p33"/>
          <p:cNvSpPr txBox="1"/>
          <p:nvPr/>
        </p:nvSpPr>
        <p:spPr>
          <a:xfrm>
            <a:off x="1641231" y="3886200"/>
            <a:ext cx="19748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(256 x 256)</a:t>
            </a:r>
            <a:endParaRPr/>
          </a:p>
        </p:txBody>
      </p:sp>
      <p:sp>
        <p:nvSpPr>
          <p:cNvPr id="385" name="Google Shape;385;p33"/>
          <p:cNvSpPr txBox="1"/>
          <p:nvPr/>
        </p:nvSpPr>
        <p:spPr>
          <a:xfrm>
            <a:off x="1260231" y="5791200"/>
            <a:ext cx="27114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Subsampled(128 x 128)</a:t>
            </a:r>
            <a:endParaRPr/>
          </a:p>
        </p:txBody>
      </p:sp>
      <p:sp>
        <p:nvSpPr>
          <p:cNvPr id="386" name="Google Shape;386;p33"/>
          <p:cNvSpPr txBox="1"/>
          <p:nvPr/>
        </p:nvSpPr>
        <p:spPr>
          <a:xfrm>
            <a:off x="6594231" y="5715000"/>
            <a:ext cx="29146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Subsampled from filtered image(128 x 128)</a:t>
            </a:r>
            <a:endParaRPr/>
          </a:p>
        </p:txBody>
      </p:sp>
      <p:sp>
        <p:nvSpPr>
          <p:cNvPr id="387" name="Google Shape;387;p33"/>
          <p:cNvSpPr txBox="1"/>
          <p:nvPr/>
        </p:nvSpPr>
        <p:spPr>
          <a:xfrm>
            <a:off x="3317631" y="4800600"/>
            <a:ext cx="25336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Insufficient sampling.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Hence, aliasing.</a:t>
            </a:r>
            <a:endParaRPr/>
          </a:p>
        </p:txBody>
      </p:sp>
      <p:sp>
        <p:nvSpPr>
          <p:cNvPr id="388" name="Google Shape;388;p33"/>
          <p:cNvSpPr txBox="1"/>
          <p:nvPr/>
        </p:nvSpPr>
        <p:spPr>
          <a:xfrm>
            <a:off x="4003431" y="2590800"/>
            <a:ext cx="28194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Filtering reduces frequency content.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Hence, lower sampling is sufficient.</a:t>
            </a:r>
            <a:endParaRPr/>
          </a:p>
        </p:txBody>
      </p:sp>
      <p:pic>
        <p:nvPicPr>
          <p:cNvPr descr="f-stripes" id="389" name="Google Shape;38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9031" y="1447800"/>
            <a:ext cx="2438400" cy="2438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0" name="Google Shape;390;p33"/>
          <p:cNvSpPr txBox="1"/>
          <p:nvPr/>
        </p:nvSpPr>
        <p:spPr>
          <a:xfrm>
            <a:off x="6975231" y="3886200"/>
            <a:ext cx="2241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Filtered (256 x 256)</a:t>
            </a:r>
            <a:endParaRPr/>
          </a:p>
        </p:txBody>
      </p:sp>
      <p:pic>
        <p:nvPicPr>
          <p:cNvPr descr="f-ss-stripes" id="391" name="Google Shape;39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1031" y="4419600"/>
            <a:ext cx="1219200" cy="121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2" name="Google Shape;392;p33"/>
          <p:cNvSpPr/>
          <p:nvPr/>
        </p:nvSpPr>
        <p:spPr>
          <a:xfrm>
            <a:off x="1107831" y="2895600"/>
            <a:ext cx="685800" cy="2057400"/>
          </a:xfrm>
          <a:custGeom>
            <a:rect b="b" l="l" r="r" t="t"/>
            <a:pathLst>
              <a:path extrusionOk="0" h="1296" w="432">
                <a:moveTo>
                  <a:pt x="192" y="0"/>
                </a:moveTo>
                <a:lnTo>
                  <a:pt x="0" y="0"/>
                </a:lnTo>
                <a:lnTo>
                  <a:pt x="0" y="1296"/>
                </a:lnTo>
                <a:lnTo>
                  <a:pt x="432" y="1296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93" name="Google Shape;393;p33"/>
          <p:cNvCxnSpPr/>
          <p:nvPr/>
        </p:nvCxnSpPr>
        <p:spPr>
          <a:xfrm>
            <a:off x="3851031" y="2286000"/>
            <a:ext cx="2971800" cy="0"/>
          </a:xfrm>
          <a:prstGeom prst="straightConnector1">
            <a:avLst/>
          </a:prstGeom>
          <a:noFill/>
          <a:ln cap="flat" cmpd="sng" w="28575">
            <a:solidFill>
              <a:schemeClr val="hlink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4" name="Google Shape;394;p33"/>
          <p:cNvSpPr/>
          <p:nvPr/>
        </p:nvSpPr>
        <p:spPr>
          <a:xfrm flipH="1">
            <a:off x="8956431" y="2895600"/>
            <a:ext cx="685800" cy="2057400"/>
          </a:xfrm>
          <a:custGeom>
            <a:rect b="b" l="l" r="r" t="t"/>
            <a:pathLst>
              <a:path extrusionOk="0" h="1296" w="432">
                <a:moveTo>
                  <a:pt x="192" y="0"/>
                </a:moveTo>
                <a:lnTo>
                  <a:pt x="0" y="0"/>
                </a:lnTo>
                <a:lnTo>
                  <a:pt x="0" y="1296"/>
                </a:lnTo>
                <a:lnTo>
                  <a:pt x="432" y="1296"/>
                </a:lnTo>
              </a:path>
            </a:pathLst>
          </a:custGeom>
          <a:noFill/>
          <a:ln cap="flat" cmpd="sng" w="28575">
            <a:solidFill>
              <a:schemeClr val="hlink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5" name="Google Shape;395;p33"/>
          <p:cNvSpPr txBox="1"/>
          <p:nvPr/>
        </p:nvSpPr>
        <p:spPr>
          <a:xfrm>
            <a:off x="5375031" y="4267200"/>
            <a:ext cx="18859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ANTI-ALIASING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682171" y="365760"/>
            <a:ext cx="10272341" cy="751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Blurring filters</a:t>
            </a:r>
            <a:endParaRPr/>
          </a:p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21495" y="1291772"/>
            <a:ext cx="10533017" cy="4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More blurring implies widening the base and shortening the height of the spike further.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What does it look like?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Box filters are not best blurring filters but the easiest to implement.</a:t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495" y="3696735"/>
            <a:ext cx="10276114" cy="287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4"/>
          <p:cNvSpPr txBox="1"/>
          <p:nvPr>
            <p:ph type="title"/>
          </p:nvPr>
        </p:nvSpPr>
        <p:spPr>
          <a:xfrm>
            <a:off x="515815" y="365760"/>
            <a:ext cx="10438697" cy="82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High Pass Filter</a:t>
            </a:r>
            <a:endParaRPr/>
          </a:p>
        </p:txBody>
      </p:sp>
      <p:sp>
        <p:nvSpPr>
          <p:cNvPr id="401" name="Google Shape;401;p34"/>
          <p:cNvSpPr txBox="1"/>
          <p:nvPr>
            <p:ph idx="1" type="body"/>
          </p:nvPr>
        </p:nvSpPr>
        <p:spPr>
          <a:xfrm>
            <a:off x="515815" y="1418492"/>
            <a:ext cx="10438697" cy="47616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00" r="-875" t="-17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402" name="Google Shape;402;p3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3" name="Google Shape;40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081" y="3892061"/>
            <a:ext cx="10876759" cy="2033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5"/>
          <p:cNvSpPr txBox="1"/>
          <p:nvPr>
            <p:ph type="title"/>
          </p:nvPr>
        </p:nvSpPr>
        <p:spPr>
          <a:xfrm>
            <a:off x="621323" y="365760"/>
            <a:ext cx="10333189" cy="7713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High Pass Filter</a:t>
            </a:r>
            <a:endParaRPr/>
          </a:p>
        </p:txBody>
      </p:sp>
      <p:pic>
        <p:nvPicPr>
          <p:cNvPr id="409" name="Google Shape;409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467" r="66549" t="0"/>
          <a:stretch/>
        </p:blipFill>
        <p:spPr>
          <a:xfrm>
            <a:off x="281353" y="1500555"/>
            <a:ext cx="3364524" cy="3794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1" name="Google Shape;411;p35"/>
          <p:cNvPicPr preferRelativeResize="0"/>
          <p:nvPr/>
        </p:nvPicPr>
        <p:blipFill rotWithShape="1">
          <a:blip r:embed="rId3">
            <a:alphaModFix/>
          </a:blip>
          <a:srcRect b="0" l="34007" r="35009" t="0"/>
          <a:stretch/>
        </p:blipFill>
        <p:spPr>
          <a:xfrm>
            <a:off x="3692769" y="1500555"/>
            <a:ext cx="3364524" cy="379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 rotWithShape="1">
          <a:blip r:embed="rId3">
            <a:alphaModFix/>
          </a:blip>
          <a:srcRect b="0" l="65924" r="3091" t="0"/>
          <a:stretch/>
        </p:blipFill>
        <p:spPr>
          <a:xfrm>
            <a:off x="7104185" y="1500555"/>
            <a:ext cx="3364524" cy="3794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5"/>
          <p:cNvSpPr txBox="1"/>
          <p:nvPr/>
        </p:nvSpPr>
        <p:spPr>
          <a:xfrm>
            <a:off x="718037" y="5064302"/>
            <a:ext cx="24911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Original Image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4" name="Google Shape;414;p35"/>
          <p:cNvSpPr txBox="1"/>
          <p:nvPr/>
        </p:nvSpPr>
        <p:spPr>
          <a:xfrm>
            <a:off x="4129453" y="5064302"/>
            <a:ext cx="26933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Low pass filtered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5" name="Google Shape;415;p35"/>
          <p:cNvSpPr txBox="1"/>
          <p:nvPr/>
        </p:nvSpPr>
        <p:spPr>
          <a:xfrm>
            <a:off x="7439758" y="5064302"/>
            <a:ext cx="28413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High pass filtered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/>
          <p:nvPr>
            <p:ph type="title"/>
          </p:nvPr>
        </p:nvSpPr>
        <p:spPr>
          <a:xfrm>
            <a:off x="494641" y="225132"/>
            <a:ext cx="9692640" cy="13249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Band-limited Images (Laplacian Pyramid)</a:t>
            </a:r>
            <a:endParaRPr/>
          </a:p>
        </p:txBody>
      </p:sp>
      <p:sp>
        <p:nvSpPr>
          <p:cNvPr id="421" name="Google Shape;421;p3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422" name="Google Shape;422;p3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3" name="Google Shape;423;p36"/>
          <p:cNvCxnSpPr/>
          <p:nvPr/>
        </p:nvCxnSpPr>
        <p:spPr>
          <a:xfrm>
            <a:off x="2373923" y="2960077"/>
            <a:ext cx="7010400" cy="0"/>
          </a:xfrm>
          <a:prstGeom prst="straightConnector1">
            <a:avLst/>
          </a:prstGeom>
          <a:noFill/>
          <a:ln cap="flat" cmpd="sng" w="9525">
            <a:solidFill>
              <a:srgbClr val="66FFFF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4" name="Google Shape;424;p36"/>
          <p:cNvCxnSpPr/>
          <p:nvPr/>
        </p:nvCxnSpPr>
        <p:spPr>
          <a:xfrm>
            <a:off x="8317523" y="2426677"/>
            <a:ext cx="0" cy="350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36"/>
          <p:cNvCxnSpPr/>
          <p:nvPr/>
        </p:nvCxnSpPr>
        <p:spPr>
          <a:xfrm rot="10800000">
            <a:off x="3440723" y="1664677"/>
            <a:ext cx="0" cy="4343400"/>
          </a:xfrm>
          <a:prstGeom prst="straightConnector1">
            <a:avLst/>
          </a:prstGeom>
          <a:noFill/>
          <a:ln cap="flat" cmpd="sng" w="9525">
            <a:solidFill>
              <a:srgbClr val="66FF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36"/>
          <p:cNvCxnSpPr/>
          <p:nvPr/>
        </p:nvCxnSpPr>
        <p:spPr>
          <a:xfrm>
            <a:off x="3516923" y="5779477"/>
            <a:ext cx="4800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27" name="Google Shape;427;p36"/>
          <p:cNvSpPr txBox="1"/>
          <p:nvPr/>
        </p:nvSpPr>
        <p:spPr>
          <a:xfrm>
            <a:off x="5802923" y="5703277"/>
            <a:ext cx="611188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endParaRPr/>
          </a:p>
        </p:txBody>
      </p:sp>
      <p:cxnSp>
        <p:nvCxnSpPr>
          <p:cNvPr id="428" name="Google Shape;428;p36"/>
          <p:cNvCxnSpPr/>
          <p:nvPr/>
        </p:nvCxnSpPr>
        <p:spPr>
          <a:xfrm>
            <a:off x="7403123" y="2426677"/>
            <a:ext cx="0" cy="297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9" name="Google Shape;429;p36"/>
          <p:cNvCxnSpPr/>
          <p:nvPr/>
        </p:nvCxnSpPr>
        <p:spPr>
          <a:xfrm>
            <a:off x="3440723" y="5093677"/>
            <a:ext cx="396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30" name="Google Shape;430;p36"/>
          <p:cNvSpPr txBox="1"/>
          <p:nvPr/>
        </p:nvSpPr>
        <p:spPr>
          <a:xfrm>
            <a:off x="5193323" y="4995252"/>
            <a:ext cx="833438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n-1</a:t>
            </a:r>
            <a:endParaRPr/>
          </a:p>
        </p:txBody>
      </p:sp>
      <p:cxnSp>
        <p:nvCxnSpPr>
          <p:cNvPr id="431" name="Google Shape;431;p36"/>
          <p:cNvCxnSpPr/>
          <p:nvPr/>
        </p:nvCxnSpPr>
        <p:spPr>
          <a:xfrm>
            <a:off x="6260123" y="2502877"/>
            <a:ext cx="0" cy="205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Google Shape;432;p36"/>
          <p:cNvCxnSpPr/>
          <p:nvPr/>
        </p:nvCxnSpPr>
        <p:spPr>
          <a:xfrm>
            <a:off x="3440723" y="4331677"/>
            <a:ext cx="281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33" name="Google Shape;433;p36"/>
          <p:cNvSpPr txBox="1"/>
          <p:nvPr/>
        </p:nvSpPr>
        <p:spPr>
          <a:xfrm>
            <a:off x="4507523" y="4233252"/>
            <a:ext cx="833438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n-2</a:t>
            </a:r>
            <a:endParaRPr/>
          </a:p>
        </p:txBody>
      </p:sp>
      <p:grpSp>
        <p:nvGrpSpPr>
          <p:cNvPr id="434" name="Google Shape;434;p36"/>
          <p:cNvGrpSpPr/>
          <p:nvPr/>
        </p:nvGrpSpPr>
        <p:grpSpPr>
          <a:xfrm rot="-2716106">
            <a:off x="4125395" y="3035160"/>
            <a:ext cx="685800" cy="685800"/>
            <a:chOff x="1536" y="3743"/>
            <a:chExt cx="432" cy="432"/>
          </a:xfrm>
        </p:grpSpPr>
        <p:sp>
          <p:nvSpPr>
            <p:cNvPr id="435" name="Google Shape;435;p36"/>
            <p:cNvSpPr/>
            <p:nvPr/>
          </p:nvSpPr>
          <p:spPr>
            <a:xfrm>
              <a:off x="1536" y="3743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1632" y="3839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1728" y="3936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1824" y="4031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1920" y="4127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440" name="Google Shape;440;p36"/>
          <p:cNvSpPr txBox="1"/>
          <p:nvPr/>
        </p:nvSpPr>
        <p:spPr>
          <a:xfrm>
            <a:off x="8393723" y="2960077"/>
            <a:ext cx="452438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endParaRPr/>
          </a:p>
        </p:txBody>
      </p:sp>
      <p:sp>
        <p:nvSpPr>
          <p:cNvPr id="441" name="Google Shape;441;p36"/>
          <p:cNvSpPr txBox="1"/>
          <p:nvPr/>
        </p:nvSpPr>
        <p:spPr>
          <a:xfrm>
            <a:off x="7326923" y="2960077"/>
            <a:ext cx="674688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n-1</a:t>
            </a:r>
            <a:endParaRPr/>
          </a:p>
        </p:txBody>
      </p:sp>
      <p:sp>
        <p:nvSpPr>
          <p:cNvPr id="442" name="Google Shape;442;p36"/>
          <p:cNvSpPr txBox="1"/>
          <p:nvPr/>
        </p:nvSpPr>
        <p:spPr>
          <a:xfrm>
            <a:off x="6183923" y="2960077"/>
            <a:ext cx="674688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n-2</a:t>
            </a:r>
            <a:endParaRPr/>
          </a:p>
        </p:txBody>
      </p:sp>
      <p:sp>
        <p:nvSpPr>
          <p:cNvPr id="443" name="Google Shape;443;p36"/>
          <p:cNvSpPr txBox="1"/>
          <p:nvPr/>
        </p:nvSpPr>
        <p:spPr>
          <a:xfrm>
            <a:off x="1611923" y="2045677"/>
            <a:ext cx="1890713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n-2</a:t>
            </a: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&lt;f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n-1</a:t>
            </a: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&lt;f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endParaRPr/>
          </a:p>
        </p:txBody>
      </p:sp>
      <p:sp>
        <p:nvSpPr>
          <p:cNvPr id="444" name="Google Shape;444;p36"/>
          <p:cNvSpPr txBox="1"/>
          <p:nvPr/>
        </p:nvSpPr>
        <p:spPr>
          <a:xfrm>
            <a:off x="7250723" y="2198077"/>
            <a:ext cx="243840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= G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-G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3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45" name="Google Shape;445;p36"/>
          <p:cNvCxnSpPr/>
          <p:nvPr/>
        </p:nvCxnSpPr>
        <p:spPr>
          <a:xfrm>
            <a:off x="7403123" y="2807677"/>
            <a:ext cx="914400" cy="0"/>
          </a:xfrm>
          <a:prstGeom prst="straightConnector1">
            <a:avLst/>
          </a:prstGeom>
          <a:noFill/>
          <a:ln cap="flat" cmpd="sng" w="28575">
            <a:solidFill>
              <a:srgbClr val="FF33CC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46" name="Google Shape;446;p36"/>
          <p:cNvSpPr txBox="1"/>
          <p:nvPr/>
        </p:nvSpPr>
        <p:spPr>
          <a:xfrm>
            <a:off x="5574323" y="1817077"/>
            <a:ext cx="327660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n-1</a:t>
            </a: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= G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n-1</a:t>
            </a: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-G</a:t>
            </a:r>
            <a:r>
              <a:rPr baseline="-25000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n-2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3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47" name="Google Shape;447;p36"/>
          <p:cNvCxnSpPr/>
          <p:nvPr/>
        </p:nvCxnSpPr>
        <p:spPr>
          <a:xfrm>
            <a:off x="6260123" y="2579077"/>
            <a:ext cx="1066800" cy="0"/>
          </a:xfrm>
          <a:prstGeom prst="straightConnector1">
            <a:avLst/>
          </a:prstGeom>
          <a:noFill/>
          <a:ln cap="flat" cmpd="sng" w="28575">
            <a:solidFill>
              <a:srgbClr val="66FF33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7"/>
          <p:cNvSpPr txBox="1"/>
          <p:nvPr>
            <p:ph type="title"/>
          </p:nvPr>
        </p:nvSpPr>
        <p:spPr>
          <a:xfrm>
            <a:off x="494641" y="225132"/>
            <a:ext cx="9692640" cy="13249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Band-limited Images (Laplacian Pyramid)</a:t>
            </a:r>
            <a:endParaRPr/>
          </a:p>
        </p:txBody>
      </p:sp>
      <p:sp>
        <p:nvSpPr>
          <p:cNvPr id="453" name="Google Shape;453;p3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aplacian" id="454" name="Google Shape;454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323" y="1958975"/>
            <a:ext cx="9150350" cy="42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667" y="1467517"/>
            <a:ext cx="9514255" cy="426501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8"/>
          <p:cNvSpPr txBox="1"/>
          <p:nvPr>
            <p:ph type="title"/>
          </p:nvPr>
        </p:nvSpPr>
        <p:spPr>
          <a:xfrm>
            <a:off x="691662" y="365760"/>
            <a:ext cx="10262850" cy="7244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2D Filter Separability</a:t>
            </a:r>
            <a:endParaRPr/>
          </a:p>
        </p:txBody>
      </p:sp>
      <p:sp>
        <p:nvSpPr>
          <p:cNvPr id="461" name="Google Shape;461;p38"/>
          <p:cNvSpPr txBox="1"/>
          <p:nvPr>
            <p:ph idx="1" type="body"/>
          </p:nvPr>
        </p:nvSpPr>
        <p:spPr>
          <a:xfrm>
            <a:off x="691662" y="1301262"/>
            <a:ext cx="9165570" cy="487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Visualizing 2D filters from their 1D counter part</a:t>
            </a:r>
            <a:endParaRPr sz="2800"/>
          </a:p>
        </p:txBody>
      </p:sp>
      <p:sp>
        <p:nvSpPr>
          <p:cNvPr id="462" name="Google Shape;462;p3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38"/>
          <p:cNvSpPr txBox="1"/>
          <p:nvPr/>
        </p:nvSpPr>
        <p:spPr>
          <a:xfrm>
            <a:off x="2086708" y="5587000"/>
            <a:ext cx="12602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Box Filter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4" name="Google Shape;464;p38"/>
          <p:cNvSpPr txBox="1"/>
          <p:nvPr/>
        </p:nvSpPr>
        <p:spPr>
          <a:xfrm>
            <a:off x="4687891" y="5593815"/>
            <a:ext cx="18598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Gaussian Filter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5" name="Google Shape;465;p38"/>
          <p:cNvSpPr txBox="1"/>
          <p:nvPr/>
        </p:nvSpPr>
        <p:spPr>
          <a:xfrm>
            <a:off x="7737976" y="5587000"/>
            <a:ext cx="19447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High Pass Filter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"/>
          <p:cNvSpPr txBox="1"/>
          <p:nvPr>
            <p:ph type="title"/>
          </p:nvPr>
        </p:nvSpPr>
        <p:spPr>
          <a:xfrm>
            <a:off x="691662" y="365760"/>
            <a:ext cx="10262850" cy="7244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2D Filter Separability</a:t>
            </a:r>
            <a:endParaRPr/>
          </a:p>
        </p:txBody>
      </p:sp>
      <p:sp>
        <p:nvSpPr>
          <p:cNvPr id="471" name="Google Shape;471;p39"/>
          <p:cNvSpPr txBox="1"/>
          <p:nvPr>
            <p:ph idx="1" type="body"/>
          </p:nvPr>
        </p:nvSpPr>
        <p:spPr>
          <a:xfrm>
            <a:off x="691662" y="1301262"/>
            <a:ext cx="9165570" cy="48788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97" r="0" t="-16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472" name="Google Shape;472;p3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0"/>
          <p:cNvSpPr txBox="1"/>
          <p:nvPr>
            <p:ph type="title"/>
          </p:nvPr>
        </p:nvSpPr>
        <p:spPr>
          <a:xfrm>
            <a:off x="691662" y="365760"/>
            <a:ext cx="10262850" cy="7244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2D Filter Separability</a:t>
            </a:r>
            <a:endParaRPr/>
          </a:p>
        </p:txBody>
      </p:sp>
      <p:sp>
        <p:nvSpPr>
          <p:cNvPr id="478" name="Google Shape;478;p40"/>
          <p:cNvSpPr txBox="1"/>
          <p:nvPr>
            <p:ph idx="1" type="body"/>
          </p:nvPr>
        </p:nvSpPr>
        <p:spPr>
          <a:xfrm>
            <a:off x="691662" y="1301262"/>
            <a:ext cx="9929446" cy="487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-US" sz="2800"/>
              <a:t>Advantage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Separable filters can be implemented more efficiently</a:t>
            </a:r>
            <a:endParaRPr/>
          </a:p>
          <a:p>
            <a:pPr indent="-50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Convolving with h</a:t>
            </a:r>
            <a:endParaRPr/>
          </a:p>
          <a:p>
            <a:pPr indent="-182879" lvl="3" marL="1005839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i="1" lang="en-US" sz="2800"/>
              <a:t>Number of multiplications =  2pqN</a:t>
            </a:r>
            <a:endParaRPr i="1" sz="2800"/>
          </a:p>
          <a:p>
            <a:pPr indent="-50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Convolving with a and b</a:t>
            </a:r>
            <a:endParaRPr/>
          </a:p>
          <a:p>
            <a:pPr indent="-182879" lvl="3" marL="1005839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 </a:t>
            </a:r>
            <a:r>
              <a:rPr i="1" lang="en-US" sz="2800"/>
              <a:t>Number of multiplications =  2(p+q)N</a:t>
            </a:r>
            <a:endParaRPr sz="2800"/>
          </a:p>
          <a:p>
            <a:pPr indent="-177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600"/>
          </a:p>
          <a:p>
            <a:pPr indent="-177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40639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479" name="Google Shape;479;p4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514350" y="365760"/>
            <a:ext cx="10440162" cy="7222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Frequency domain representation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357188" y="1300163"/>
            <a:ext cx="10597324" cy="5200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89" r="0" t="-15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514350" y="365760"/>
            <a:ext cx="10440162" cy="7222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Time/Frequency or Primal/Dual</a:t>
            </a:r>
            <a:endParaRPr/>
          </a:p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9" name="Google Shape;129;p18"/>
          <p:cNvCxnSpPr/>
          <p:nvPr/>
        </p:nvCxnSpPr>
        <p:spPr>
          <a:xfrm>
            <a:off x="1029903" y="5009949"/>
            <a:ext cx="227637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18"/>
          <p:cNvCxnSpPr/>
          <p:nvPr/>
        </p:nvCxnSpPr>
        <p:spPr>
          <a:xfrm rot="10800000">
            <a:off x="1029903" y="2940520"/>
            <a:ext cx="0" cy="205499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31" name="Google Shape;131;p18"/>
          <p:cNvGrpSpPr/>
          <p:nvPr/>
        </p:nvGrpSpPr>
        <p:grpSpPr>
          <a:xfrm>
            <a:off x="5571423" y="2962981"/>
            <a:ext cx="2276375" cy="2069429"/>
            <a:chOff x="1182303" y="3092920"/>
            <a:chExt cx="2276375" cy="2069429"/>
          </a:xfrm>
        </p:grpSpPr>
        <p:cxnSp>
          <p:nvCxnSpPr>
            <p:cNvPr id="132" name="Google Shape;132;p18"/>
            <p:cNvCxnSpPr/>
            <p:nvPr/>
          </p:nvCxnSpPr>
          <p:spPr>
            <a:xfrm>
              <a:off x="1182303" y="5162349"/>
              <a:ext cx="2276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3" name="Google Shape;133;p18"/>
            <p:cNvCxnSpPr/>
            <p:nvPr/>
          </p:nvCxnSpPr>
          <p:spPr>
            <a:xfrm rot="10800000">
              <a:off x="1182303" y="3092920"/>
              <a:ext cx="0" cy="2054994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34" name="Google Shape;134;p18"/>
          <p:cNvGrpSpPr/>
          <p:nvPr/>
        </p:nvGrpSpPr>
        <p:grpSpPr>
          <a:xfrm>
            <a:off x="8159005" y="2985436"/>
            <a:ext cx="2276375" cy="2069429"/>
            <a:chOff x="1182303" y="3092920"/>
            <a:chExt cx="2276375" cy="2069429"/>
          </a:xfrm>
        </p:grpSpPr>
        <p:cxnSp>
          <p:nvCxnSpPr>
            <p:cNvPr id="135" name="Google Shape;135;p18"/>
            <p:cNvCxnSpPr/>
            <p:nvPr/>
          </p:nvCxnSpPr>
          <p:spPr>
            <a:xfrm>
              <a:off x="1182303" y="5162349"/>
              <a:ext cx="2276375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6" name="Google Shape;136;p18"/>
            <p:cNvCxnSpPr/>
            <p:nvPr/>
          </p:nvCxnSpPr>
          <p:spPr>
            <a:xfrm rot="10800000">
              <a:off x="1182303" y="3092920"/>
              <a:ext cx="0" cy="2054994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37" name="Google Shape;137;p18"/>
          <p:cNvSpPr txBox="1"/>
          <p:nvPr/>
        </p:nvSpPr>
        <p:spPr>
          <a:xfrm>
            <a:off x="1828800" y="5115827"/>
            <a:ext cx="495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457200" y="3526054"/>
            <a:ext cx="6192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x(t)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003533" y="3493788"/>
            <a:ext cx="6192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A(f)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648877" y="3492986"/>
            <a:ext cx="6192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P(f)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649452" y="5083561"/>
            <a:ext cx="495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9237033" y="5040430"/>
            <a:ext cx="495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1058779" y="3347460"/>
            <a:ext cx="1973179" cy="2219280"/>
          </a:xfrm>
          <a:custGeom>
            <a:rect b="b" l="l" r="r" t="t"/>
            <a:pathLst>
              <a:path extrusionOk="0" h="2219280" w="1973179">
                <a:moveTo>
                  <a:pt x="0" y="1628801"/>
                </a:moveTo>
                <a:cubicBezTo>
                  <a:pt x="36897" y="1365710"/>
                  <a:pt x="73794" y="1102619"/>
                  <a:pt x="134754" y="1022409"/>
                </a:cubicBezTo>
                <a:cubicBezTo>
                  <a:pt x="195714" y="942199"/>
                  <a:pt x="324051" y="949418"/>
                  <a:pt x="365760" y="1147538"/>
                </a:cubicBezTo>
                <a:cubicBezTo>
                  <a:pt x="407469" y="1345658"/>
                  <a:pt x="343300" y="2317809"/>
                  <a:pt x="385010" y="2211129"/>
                </a:cubicBezTo>
                <a:cubicBezTo>
                  <a:pt x="426720" y="2104449"/>
                  <a:pt x="543828" y="738464"/>
                  <a:pt x="616017" y="507458"/>
                </a:cubicBezTo>
                <a:cubicBezTo>
                  <a:pt x="688207" y="276452"/>
                  <a:pt x="818147" y="825092"/>
                  <a:pt x="818147" y="825092"/>
                </a:cubicBezTo>
                <a:lnTo>
                  <a:pt x="818147" y="825092"/>
                </a:lnTo>
                <a:cubicBezTo>
                  <a:pt x="848627" y="851561"/>
                  <a:pt x="918410" y="1118662"/>
                  <a:pt x="1001027" y="983908"/>
                </a:cubicBezTo>
                <a:cubicBezTo>
                  <a:pt x="1083644" y="849154"/>
                  <a:pt x="1218398" y="-139040"/>
                  <a:pt x="1313848" y="16569"/>
                </a:cubicBezTo>
                <a:cubicBezTo>
                  <a:pt x="1409299" y="172177"/>
                  <a:pt x="1463842" y="1674521"/>
                  <a:pt x="1573730" y="1917559"/>
                </a:cubicBezTo>
                <a:cubicBezTo>
                  <a:pt x="1683618" y="2160597"/>
                  <a:pt x="1828398" y="1817697"/>
                  <a:pt x="1973179" y="1474797"/>
                </a:cubicBezTo>
              </a:path>
            </a:pathLst>
          </a:custGeom>
          <a:noFill/>
          <a:ln cap="flat" cmpd="sng" w="127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592278" y="3253168"/>
            <a:ext cx="2006867" cy="1767511"/>
          </a:xfrm>
          <a:custGeom>
            <a:rect b="b" l="l" r="r" t="t"/>
            <a:pathLst>
              <a:path extrusionOk="0" h="1767511" w="2006867">
                <a:moveTo>
                  <a:pt x="0" y="171"/>
                </a:moveTo>
                <a:cubicBezTo>
                  <a:pt x="68580" y="-631"/>
                  <a:pt x="137160" y="-1433"/>
                  <a:pt x="231006" y="67548"/>
                </a:cubicBezTo>
                <a:cubicBezTo>
                  <a:pt x="324852" y="136529"/>
                  <a:pt x="442762" y="267272"/>
                  <a:pt x="563078" y="414057"/>
                </a:cubicBezTo>
                <a:cubicBezTo>
                  <a:pt x="683394" y="560842"/>
                  <a:pt x="806918" y="766181"/>
                  <a:pt x="952901" y="948259"/>
                </a:cubicBezTo>
                <a:cubicBezTo>
                  <a:pt x="1098884" y="1130337"/>
                  <a:pt x="1284171" y="1376584"/>
                  <a:pt x="1438977" y="1506525"/>
                </a:cubicBezTo>
                <a:cubicBezTo>
                  <a:pt x="1593783" y="1636466"/>
                  <a:pt x="1787091" y="1684592"/>
                  <a:pt x="1881739" y="1727906"/>
                </a:cubicBezTo>
                <a:cubicBezTo>
                  <a:pt x="1976387" y="1771220"/>
                  <a:pt x="1991627" y="1768813"/>
                  <a:pt x="2006867" y="1766407"/>
                </a:cubicBezTo>
              </a:path>
            </a:pathLst>
          </a:custGeom>
          <a:noFill/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8162223" y="4244741"/>
            <a:ext cx="2131996" cy="1289785"/>
          </a:xfrm>
          <a:custGeom>
            <a:rect b="b" l="l" r="r" t="t"/>
            <a:pathLst>
              <a:path extrusionOk="0" h="1289785" w="2131996">
                <a:moveTo>
                  <a:pt x="0" y="813335"/>
                </a:moveTo>
                <a:lnTo>
                  <a:pt x="596766" y="0"/>
                </a:lnTo>
                <a:lnTo>
                  <a:pt x="659331" y="1289785"/>
                </a:lnTo>
                <a:lnTo>
                  <a:pt x="1414914" y="77002"/>
                </a:lnTo>
                <a:lnTo>
                  <a:pt x="1477478" y="1275347"/>
                </a:lnTo>
                <a:lnTo>
                  <a:pt x="2131996" y="67377"/>
                </a:lnTo>
              </a:path>
            </a:pathLst>
          </a:custGeom>
          <a:noFill/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4206240" y="1453414"/>
            <a:ext cx="629011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Lower energy in higher frequencies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Amplitude is more important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Phase information is better studied in time domain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3729789" y="3955983"/>
            <a:ext cx="784459" cy="33688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514350" y="365760"/>
            <a:ext cx="10440162" cy="7222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What happens in 2D?</a:t>
            </a:r>
            <a:endParaRPr/>
          </a:p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58834" r="0" t="20434"/>
          <a:stretch/>
        </p:blipFill>
        <p:spPr>
          <a:xfrm>
            <a:off x="606391" y="1921792"/>
            <a:ext cx="3610436" cy="329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928" y="2034236"/>
            <a:ext cx="6103984" cy="296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/>
          <p:nvPr/>
        </p:nvSpPr>
        <p:spPr>
          <a:xfrm>
            <a:off x="4227469" y="3177989"/>
            <a:ext cx="784459" cy="33688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424543" y="365760"/>
            <a:ext cx="10529969" cy="8098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Duality</a:t>
            </a:r>
            <a:endParaRPr/>
          </a:p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4" name="Google Shape;164;p20"/>
          <p:cNvGrpSpPr/>
          <p:nvPr/>
        </p:nvGrpSpPr>
        <p:grpSpPr>
          <a:xfrm>
            <a:off x="2161308" y="1884225"/>
            <a:ext cx="1898074" cy="1939625"/>
            <a:chOff x="2161308" y="1884225"/>
            <a:chExt cx="1898074" cy="1939625"/>
          </a:xfrm>
        </p:grpSpPr>
        <p:cxnSp>
          <p:nvCxnSpPr>
            <p:cNvPr id="165" name="Google Shape;165;p20"/>
            <p:cNvCxnSpPr/>
            <p:nvPr/>
          </p:nvCxnSpPr>
          <p:spPr>
            <a:xfrm>
              <a:off x="2161308" y="3823844"/>
              <a:ext cx="1898074" cy="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66" name="Google Shape;166;p20"/>
            <p:cNvCxnSpPr/>
            <p:nvPr/>
          </p:nvCxnSpPr>
          <p:spPr>
            <a:xfrm rot="10800000">
              <a:off x="2175164" y="1884225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67" name="Google Shape;167;p20"/>
            <p:cNvCxnSpPr/>
            <p:nvPr/>
          </p:nvCxnSpPr>
          <p:spPr>
            <a:xfrm rot="10800000">
              <a:off x="2161308" y="2452260"/>
              <a:ext cx="13856" cy="1371590"/>
            </a:xfrm>
            <a:prstGeom prst="straightConnector1">
              <a:avLst/>
            </a:prstGeom>
            <a:noFill/>
            <a:ln cap="flat" cmpd="sng" w="571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8" name="Google Shape;168;p20"/>
          <p:cNvSpPr txBox="1"/>
          <p:nvPr/>
        </p:nvSpPr>
        <p:spPr>
          <a:xfrm>
            <a:off x="966339" y="1175657"/>
            <a:ext cx="24176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Spatial Domain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69" name="Google Shape;169;p20"/>
          <p:cNvGrpSpPr/>
          <p:nvPr/>
        </p:nvGrpSpPr>
        <p:grpSpPr>
          <a:xfrm>
            <a:off x="8437404" y="1884220"/>
            <a:ext cx="1884223" cy="1939630"/>
            <a:chOff x="8437404" y="1884220"/>
            <a:chExt cx="1884223" cy="1939630"/>
          </a:xfrm>
        </p:grpSpPr>
        <p:cxnSp>
          <p:nvCxnSpPr>
            <p:cNvPr id="170" name="Google Shape;170;p20"/>
            <p:cNvCxnSpPr/>
            <p:nvPr/>
          </p:nvCxnSpPr>
          <p:spPr>
            <a:xfrm flipH="1" rot="10800000">
              <a:off x="8437404" y="3823844"/>
              <a:ext cx="1884223" cy="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71" name="Google Shape;171;p20"/>
            <p:cNvCxnSpPr/>
            <p:nvPr/>
          </p:nvCxnSpPr>
          <p:spPr>
            <a:xfrm rot="10800000">
              <a:off x="8437409" y="1884220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72" name="Google Shape;172;p20"/>
            <p:cNvCxnSpPr/>
            <p:nvPr/>
          </p:nvCxnSpPr>
          <p:spPr>
            <a:xfrm>
              <a:off x="8437404" y="2700647"/>
              <a:ext cx="1704123" cy="995"/>
            </a:xfrm>
            <a:prstGeom prst="straightConnector1">
              <a:avLst/>
            </a:prstGeom>
            <a:noFill/>
            <a:ln cap="flat" cmpd="sng" w="571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3" name="Google Shape;173;p20"/>
          <p:cNvSpPr txBox="1"/>
          <p:nvPr/>
        </p:nvSpPr>
        <p:spPr>
          <a:xfrm>
            <a:off x="7089665" y="1172435"/>
            <a:ext cx="2888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Frequency Domain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8437404" y="4378040"/>
            <a:ext cx="1884218" cy="1939624"/>
            <a:chOff x="8437404" y="4378040"/>
            <a:chExt cx="1884218" cy="1939624"/>
          </a:xfrm>
        </p:grpSpPr>
        <p:cxnSp>
          <p:nvCxnSpPr>
            <p:cNvPr id="175" name="Google Shape;175;p20"/>
            <p:cNvCxnSpPr/>
            <p:nvPr/>
          </p:nvCxnSpPr>
          <p:spPr>
            <a:xfrm rot="10800000">
              <a:off x="8437404" y="4946046"/>
              <a:ext cx="13856" cy="137159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" name="Google Shape;176;p20"/>
            <p:cNvCxnSpPr/>
            <p:nvPr/>
          </p:nvCxnSpPr>
          <p:spPr>
            <a:xfrm>
              <a:off x="8451260" y="6317636"/>
              <a:ext cx="1870362" cy="28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77" name="Google Shape;177;p20"/>
            <p:cNvCxnSpPr/>
            <p:nvPr/>
          </p:nvCxnSpPr>
          <p:spPr>
            <a:xfrm rot="10800000">
              <a:off x="8437404" y="4378040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78" name="Google Shape;178;p20"/>
          <p:cNvGrpSpPr/>
          <p:nvPr/>
        </p:nvGrpSpPr>
        <p:grpSpPr>
          <a:xfrm>
            <a:off x="2168236" y="4378045"/>
            <a:ext cx="1891141" cy="1939624"/>
            <a:chOff x="2168236" y="4378045"/>
            <a:chExt cx="1891141" cy="1939624"/>
          </a:xfrm>
        </p:grpSpPr>
        <p:cxnSp>
          <p:nvCxnSpPr>
            <p:cNvPr id="179" name="Google Shape;179;p20"/>
            <p:cNvCxnSpPr/>
            <p:nvPr/>
          </p:nvCxnSpPr>
          <p:spPr>
            <a:xfrm>
              <a:off x="2175164" y="6317636"/>
              <a:ext cx="1884213" cy="3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0" name="Google Shape;180;p20"/>
            <p:cNvCxnSpPr/>
            <p:nvPr/>
          </p:nvCxnSpPr>
          <p:spPr>
            <a:xfrm rot="10800000">
              <a:off x="2175159" y="4378045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1" name="Google Shape;181;p20"/>
            <p:cNvCxnSpPr/>
            <p:nvPr/>
          </p:nvCxnSpPr>
          <p:spPr>
            <a:xfrm>
              <a:off x="2168236" y="5500262"/>
              <a:ext cx="1612115" cy="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424543" y="365760"/>
            <a:ext cx="10529969" cy="8098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Duality</a:t>
            </a:r>
            <a:endParaRPr/>
          </a:p>
        </p:txBody>
      </p:sp>
      <p:sp>
        <p:nvSpPr>
          <p:cNvPr id="188" name="Google Shape;188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966339" y="1175657"/>
            <a:ext cx="24176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Spatial Domain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7089665" y="1172435"/>
            <a:ext cx="2888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Frequency Domain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91" name="Google Shape;191;p21"/>
          <p:cNvGrpSpPr/>
          <p:nvPr/>
        </p:nvGrpSpPr>
        <p:grpSpPr>
          <a:xfrm>
            <a:off x="1381225" y="1884225"/>
            <a:ext cx="2678157" cy="1951442"/>
            <a:chOff x="1381225" y="1884225"/>
            <a:chExt cx="2678157" cy="1951442"/>
          </a:xfrm>
        </p:grpSpPr>
        <p:cxnSp>
          <p:nvCxnSpPr>
            <p:cNvPr id="192" name="Google Shape;192;p21"/>
            <p:cNvCxnSpPr/>
            <p:nvPr/>
          </p:nvCxnSpPr>
          <p:spPr>
            <a:xfrm>
              <a:off x="2161308" y="3823844"/>
              <a:ext cx="1898074" cy="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93" name="Google Shape;193;p21"/>
            <p:cNvCxnSpPr/>
            <p:nvPr/>
          </p:nvCxnSpPr>
          <p:spPr>
            <a:xfrm rot="10800000">
              <a:off x="2175164" y="1884225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94" name="Google Shape;194;p21"/>
            <p:cNvSpPr/>
            <p:nvPr/>
          </p:nvSpPr>
          <p:spPr>
            <a:xfrm>
              <a:off x="1381225" y="3450657"/>
              <a:ext cx="1617044" cy="385010"/>
            </a:xfrm>
            <a:custGeom>
              <a:rect b="b" l="l" r="r" t="t"/>
              <a:pathLst>
                <a:path extrusionOk="0" h="385010" w="1617044">
                  <a:moveTo>
                    <a:pt x="1617044" y="360947"/>
                  </a:moveTo>
                  <a:lnTo>
                    <a:pt x="1207971" y="375385"/>
                  </a:lnTo>
                  <a:cubicBezTo>
                    <a:pt x="1206367" y="250257"/>
                    <a:pt x="1204762" y="125128"/>
                    <a:pt x="1203158" y="0"/>
                  </a:cubicBezTo>
                  <a:lnTo>
                    <a:pt x="389823" y="24063"/>
                  </a:lnTo>
                  <a:lnTo>
                    <a:pt x="399449" y="380198"/>
                  </a:lnTo>
                  <a:lnTo>
                    <a:pt x="0" y="385010"/>
                  </a:lnTo>
                </a:path>
              </a:pathLst>
            </a:custGeom>
            <a:noFill/>
            <a:ln cap="flat" cmpd="sng" w="381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195" name="Google Shape;195;p21"/>
          <p:cNvGrpSpPr/>
          <p:nvPr/>
        </p:nvGrpSpPr>
        <p:grpSpPr>
          <a:xfrm>
            <a:off x="8411885" y="1884220"/>
            <a:ext cx="1909742" cy="1939630"/>
            <a:chOff x="8411885" y="1884220"/>
            <a:chExt cx="1909742" cy="1939630"/>
          </a:xfrm>
        </p:grpSpPr>
        <p:cxnSp>
          <p:nvCxnSpPr>
            <p:cNvPr id="196" name="Google Shape;196;p21"/>
            <p:cNvCxnSpPr/>
            <p:nvPr/>
          </p:nvCxnSpPr>
          <p:spPr>
            <a:xfrm flipH="1" rot="10800000">
              <a:off x="8437404" y="3823844"/>
              <a:ext cx="1884223" cy="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97" name="Google Shape;197;p21"/>
            <p:cNvCxnSpPr/>
            <p:nvPr/>
          </p:nvCxnSpPr>
          <p:spPr>
            <a:xfrm rot="10800000">
              <a:off x="8437409" y="1884220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98" name="Google Shape;198;p21"/>
            <p:cNvSpPr/>
            <p:nvPr/>
          </p:nvSpPr>
          <p:spPr>
            <a:xfrm>
              <a:off x="8411885" y="2121934"/>
              <a:ext cx="1800521" cy="1665607"/>
            </a:xfrm>
            <a:custGeom>
              <a:rect b="b" l="l" r="r" t="t"/>
              <a:pathLst>
                <a:path extrusionOk="0" h="1767511" w="2006867">
                  <a:moveTo>
                    <a:pt x="0" y="171"/>
                  </a:moveTo>
                  <a:cubicBezTo>
                    <a:pt x="68580" y="-631"/>
                    <a:pt x="137160" y="-1433"/>
                    <a:pt x="231006" y="67548"/>
                  </a:cubicBezTo>
                  <a:cubicBezTo>
                    <a:pt x="324852" y="136529"/>
                    <a:pt x="442762" y="267272"/>
                    <a:pt x="563078" y="414057"/>
                  </a:cubicBezTo>
                  <a:cubicBezTo>
                    <a:pt x="683394" y="560842"/>
                    <a:pt x="806918" y="766181"/>
                    <a:pt x="952901" y="948259"/>
                  </a:cubicBezTo>
                  <a:cubicBezTo>
                    <a:pt x="1098884" y="1130337"/>
                    <a:pt x="1284171" y="1376584"/>
                    <a:pt x="1438977" y="1506525"/>
                  </a:cubicBezTo>
                  <a:cubicBezTo>
                    <a:pt x="1593783" y="1636466"/>
                    <a:pt x="1787091" y="1684592"/>
                    <a:pt x="1881739" y="1727906"/>
                  </a:cubicBezTo>
                  <a:cubicBezTo>
                    <a:pt x="1976387" y="1771220"/>
                    <a:pt x="1991627" y="1768813"/>
                    <a:pt x="2006867" y="1766407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199" name="Google Shape;199;p21"/>
          <p:cNvGrpSpPr/>
          <p:nvPr/>
        </p:nvGrpSpPr>
        <p:grpSpPr>
          <a:xfrm>
            <a:off x="794087" y="4378045"/>
            <a:ext cx="3265290" cy="1939624"/>
            <a:chOff x="794087" y="4378045"/>
            <a:chExt cx="3265290" cy="1939624"/>
          </a:xfrm>
        </p:grpSpPr>
        <p:cxnSp>
          <p:nvCxnSpPr>
            <p:cNvPr id="200" name="Google Shape;200;p21"/>
            <p:cNvCxnSpPr/>
            <p:nvPr/>
          </p:nvCxnSpPr>
          <p:spPr>
            <a:xfrm>
              <a:off x="2175164" y="6317636"/>
              <a:ext cx="1884213" cy="3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01" name="Google Shape;201;p21"/>
            <p:cNvCxnSpPr/>
            <p:nvPr/>
          </p:nvCxnSpPr>
          <p:spPr>
            <a:xfrm rot="10800000">
              <a:off x="2175159" y="4378045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02" name="Google Shape;202;p21"/>
            <p:cNvSpPr/>
            <p:nvPr/>
          </p:nvSpPr>
          <p:spPr>
            <a:xfrm>
              <a:off x="794087" y="5896599"/>
              <a:ext cx="2676532" cy="421070"/>
            </a:xfrm>
            <a:custGeom>
              <a:rect b="b" l="l" r="r" t="t"/>
              <a:pathLst>
                <a:path extrusionOk="0" h="385010" w="1617044">
                  <a:moveTo>
                    <a:pt x="1617044" y="360947"/>
                  </a:moveTo>
                  <a:lnTo>
                    <a:pt x="1207971" y="375385"/>
                  </a:lnTo>
                  <a:cubicBezTo>
                    <a:pt x="1206367" y="250257"/>
                    <a:pt x="1204762" y="125128"/>
                    <a:pt x="1203158" y="0"/>
                  </a:cubicBezTo>
                  <a:lnTo>
                    <a:pt x="389823" y="24063"/>
                  </a:lnTo>
                  <a:lnTo>
                    <a:pt x="399449" y="380198"/>
                  </a:lnTo>
                  <a:lnTo>
                    <a:pt x="0" y="385010"/>
                  </a:lnTo>
                </a:path>
              </a:pathLst>
            </a:custGeom>
            <a:noFill/>
            <a:ln cap="flat" cmpd="sng" w="381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03" name="Google Shape;203;p21"/>
          <p:cNvGrpSpPr/>
          <p:nvPr/>
        </p:nvGrpSpPr>
        <p:grpSpPr>
          <a:xfrm>
            <a:off x="8411885" y="4378040"/>
            <a:ext cx="1909737" cy="1939624"/>
            <a:chOff x="8411885" y="4378040"/>
            <a:chExt cx="1909737" cy="1939624"/>
          </a:xfrm>
        </p:grpSpPr>
        <p:cxnSp>
          <p:nvCxnSpPr>
            <p:cNvPr id="204" name="Google Shape;204;p21"/>
            <p:cNvCxnSpPr/>
            <p:nvPr/>
          </p:nvCxnSpPr>
          <p:spPr>
            <a:xfrm>
              <a:off x="8451260" y="6317636"/>
              <a:ext cx="1870362" cy="28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05" name="Google Shape;205;p21"/>
            <p:cNvCxnSpPr/>
            <p:nvPr/>
          </p:nvCxnSpPr>
          <p:spPr>
            <a:xfrm rot="10800000">
              <a:off x="8437404" y="4378040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06" name="Google Shape;206;p21"/>
            <p:cNvSpPr/>
            <p:nvPr/>
          </p:nvSpPr>
          <p:spPr>
            <a:xfrm>
              <a:off x="8411885" y="4652029"/>
              <a:ext cx="1247068" cy="1665607"/>
            </a:xfrm>
            <a:custGeom>
              <a:rect b="b" l="l" r="r" t="t"/>
              <a:pathLst>
                <a:path extrusionOk="0" h="1767511" w="2006867">
                  <a:moveTo>
                    <a:pt x="0" y="171"/>
                  </a:moveTo>
                  <a:cubicBezTo>
                    <a:pt x="68580" y="-631"/>
                    <a:pt x="137160" y="-1433"/>
                    <a:pt x="231006" y="67548"/>
                  </a:cubicBezTo>
                  <a:cubicBezTo>
                    <a:pt x="324852" y="136529"/>
                    <a:pt x="442762" y="267272"/>
                    <a:pt x="563078" y="414057"/>
                  </a:cubicBezTo>
                  <a:cubicBezTo>
                    <a:pt x="683394" y="560842"/>
                    <a:pt x="806918" y="766181"/>
                    <a:pt x="952901" y="948259"/>
                  </a:cubicBezTo>
                  <a:cubicBezTo>
                    <a:pt x="1098884" y="1130337"/>
                    <a:pt x="1284171" y="1376584"/>
                    <a:pt x="1438977" y="1506525"/>
                  </a:cubicBezTo>
                  <a:cubicBezTo>
                    <a:pt x="1593783" y="1636466"/>
                    <a:pt x="1787091" y="1684592"/>
                    <a:pt x="1881739" y="1727906"/>
                  </a:cubicBezTo>
                  <a:cubicBezTo>
                    <a:pt x="1976387" y="1771220"/>
                    <a:pt x="1991627" y="1768813"/>
                    <a:pt x="2006867" y="1766407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207" name="Google Shape;207;p21"/>
          <p:cNvSpPr txBox="1"/>
          <p:nvPr/>
        </p:nvSpPr>
        <p:spPr>
          <a:xfrm>
            <a:off x="4572139" y="3051208"/>
            <a:ext cx="330146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Widening in one domain is narrowing in another and vice-versa.</a:t>
            </a:r>
            <a:endParaRPr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>
            <p:ph type="title"/>
          </p:nvPr>
        </p:nvSpPr>
        <p:spPr>
          <a:xfrm>
            <a:off x="514350" y="365760"/>
            <a:ext cx="10440162" cy="7222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Duality</a:t>
            </a:r>
            <a:endParaRPr/>
          </a:p>
        </p:txBody>
      </p:sp>
      <p:sp>
        <p:nvSpPr>
          <p:cNvPr id="213" name="Google Shape;213;p22"/>
          <p:cNvSpPr txBox="1"/>
          <p:nvPr>
            <p:ph idx="1" type="body"/>
          </p:nvPr>
        </p:nvSpPr>
        <p:spPr>
          <a:xfrm>
            <a:off x="357188" y="1300163"/>
            <a:ext cx="10597324" cy="520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Convolution of two functions in time/spatial domain is a multiplication in frequency domain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Vice Versa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214" name="Google Shape;214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/>
          <p:nvPr>
            <p:ph type="title"/>
          </p:nvPr>
        </p:nvSpPr>
        <p:spPr>
          <a:xfrm>
            <a:off x="728663" y="365760"/>
            <a:ext cx="10225849" cy="9731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All Pass Filter</a:t>
            </a:r>
            <a:endParaRPr/>
          </a:p>
        </p:txBody>
      </p:sp>
      <p:pic>
        <p:nvPicPr>
          <p:cNvPr id="220" name="Google Shape;22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905" y="2830287"/>
            <a:ext cx="10817364" cy="31641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833438" y="1876180"/>
            <a:ext cx="9867899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